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98" r:id="rId17"/>
    <p:sldId id="274" r:id="rId18"/>
    <p:sldId id="275" r:id="rId19"/>
    <p:sldId id="276" r:id="rId20"/>
    <p:sldId id="277" r:id="rId21"/>
    <p:sldId id="278" r:id="rId22"/>
    <p:sldId id="279" r:id="rId23"/>
    <p:sldId id="297" r:id="rId24"/>
    <p:sldId id="280" r:id="rId25"/>
    <p:sldId id="282" r:id="rId26"/>
    <p:sldId id="283" r:id="rId27"/>
    <p:sldId id="284" r:id="rId28"/>
    <p:sldId id="285" r:id="rId29"/>
    <p:sldId id="296" r:id="rId30"/>
    <p:sldId id="286" r:id="rId31"/>
    <p:sldId id="299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8AA727-CD39-407E-A436-0AE6982F7958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BCF09D-9EB9-4F10-8800-2B5F6B1B6D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ptmodelo.com.br/contact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presenta&#231;&#227;o\LEIOMIOMA%202%20min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376264" cy="217950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3212976"/>
            <a:ext cx="8458200" cy="3240360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defRPr/>
            </a:pPr>
            <a:r>
              <a:rPr lang="pt-BR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REUNIÃO ANATOMOENDOSCÓPICA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defRPr/>
            </a:pPr>
            <a:endParaRPr lang="pt-BR" sz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pt-BR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Dr. Daniel Barboza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pt-BR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Dr. Mauricio </a:t>
            </a:r>
            <a:r>
              <a:rPr lang="pt-BR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Sorbello</a:t>
            </a:r>
            <a:endParaRPr lang="pt-BR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Dra. Adriana </a:t>
            </a:r>
            <a:r>
              <a:rPr lang="pt-BR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Safatle-Ribeiro</a:t>
            </a:r>
            <a:r>
              <a:rPr lang="pt-BR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Dra. Elisa Baba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Dr. Humberto </a:t>
            </a:r>
            <a:r>
              <a:rPr lang="pt-BR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Kishi</a:t>
            </a:r>
            <a:endParaRPr lang="pt-BR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2000" i="1" dirty="0" smtClean="0">
              <a:solidFill>
                <a:schemeClr val="tx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000" i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São Paulo, 24 de abril de 2013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7180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Serviço de Endoscopia Gastrointestinal</a:t>
            </a:r>
            <a:b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Hospital das Clínicas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Faculdade de Medicina da Universidade de São </a:t>
            </a:r>
            <a:r>
              <a:rPr lang="pt-BR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Paulo</a:t>
            </a:r>
            <a:endParaRPr lang="pt-BR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3" descr="ENDOLOOP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241348"/>
            <a:ext cx="7992888" cy="6180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2987824" y="644404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ENDOLOOP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EDICULO2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215513" y="-27384"/>
            <a:ext cx="7469055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5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3" descr="PEDICULO.JPG"/>
          <p:cNvPicPr>
            <a:picLocks noChangeAspect="1"/>
          </p:cNvPicPr>
          <p:nvPr/>
        </p:nvPicPr>
        <p:blipFill>
          <a:blip r:embed="rId4" cstate="print"/>
          <a:srcRect l="10547" t="3125" r="17969" b="14061"/>
          <a:stretch>
            <a:fillRect/>
          </a:stretch>
        </p:blipFill>
        <p:spPr bwMode="auto">
          <a:xfrm>
            <a:off x="-75431" y="3099197"/>
            <a:ext cx="3855343" cy="378618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1879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496" y="6301184"/>
            <a:ext cx="9144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PEÇA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339" y="2060848"/>
            <a:ext cx="5862197" cy="433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PEÇA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21591" t="15150" r="10226" b="13637"/>
          <a:stretch>
            <a:fillRect/>
          </a:stretch>
        </p:blipFill>
        <p:spPr bwMode="auto">
          <a:xfrm>
            <a:off x="-580955" y="0"/>
            <a:ext cx="4576891" cy="3645024"/>
          </a:xfrm>
          <a:prstGeom prst="rect">
            <a:avLst/>
          </a:prstGeom>
          <a:noFill/>
          <a:ln w="127000" cap="sq">
            <a:noFill/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7624" y="476672"/>
            <a:ext cx="712777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ENTEROSCOPIA RETRÓGRADA</a:t>
            </a: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4"/>
          <p:cNvSpPr/>
          <p:nvPr/>
        </p:nvSpPr>
        <p:spPr>
          <a:xfrm>
            <a:off x="179512" y="1700808"/>
            <a:ext cx="8820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dirty="0"/>
              <a:t>Nota-se em reto médio, a 15 cm da borda anal, LESÃO ELEVADA, </a:t>
            </a:r>
            <a:r>
              <a:rPr lang="pt-BR" sz="2200" dirty="0" err="1"/>
              <a:t>pediculada</a:t>
            </a:r>
            <a:r>
              <a:rPr lang="pt-BR" sz="2200" dirty="0"/>
              <a:t>, com superfície ulcerada, recoberta por fibrina e hematina, de aspecto </a:t>
            </a:r>
            <a:r>
              <a:rPr lang="pt-BR" sz="2200" dirty="0" err="1"/>
              <a:t>subepitelial</a:t>
            </a:r>
            <a:r>
              <a:rPr lang="pt-BR" sz="2200" dirty="0"/>
              <a:t>, medindo cerca de 4 cm de diâmetro. </a:t>
            </a:r>
          </a:p>
          <a:p>
            <a:pPr algn="just"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dirty="0"/>
              <a:t>A 20 cm da borda anal, presença de ANASTOMOSE </a:t>
            </a:r>
            <a:r>
              <a:rPr lang="pt-BR" sz="2200" dirty="0" err="1" smtClean="0"/>
              <a:t>ileorretal</a:t>
            </a:r>
            <a:r>
              <a:rPr lang="pt-BR" sz="2200" dirty="0"/>
              <a:t>, com algumas pequenas </a:t>
            </a:r>
            <a:r>
              <a:rPr lang="pt-BR" sz="2200" dirty="0" smtClean="0"/>
              <a:t>ulcerações, </a:t>
            </a:r>
            <a:r>
              <a:rPr lang="pt-BR" sz="2200" dirty="0"/>
              <a:t>recobertas por delgada camada de fibrina, com fios de sutura, sem sinais de sangramento ativo e/ou recente.</a:t>
            </a:r>
          </a:p>
          <a:p>
            <a:pPr algn="just"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dirty="0"/>
              <a:t>Íleo percorrido por cerca de 40 cm, não se observando alterações da mucosa.</a:t>
            </a:r>
          </a:p>
          <a:p>
            <a:pPr algn="just">
              <a:defRPr/>
            </a:pPr>
            <a:endParaRPr lang="pt-BR" sz="2200" dirty="0"/>
          </a:p>
          <a:p>
            <a:pPr algn="just">
              <a:defRPr/>
            </a:pPr>
            <a:r>
              <a:rPr lang="pt-BR" sz="2200" dirty="0"/>
              <a:t>Realizada aplicação de </a:t>
            </a:r>
            <a:r>
              <a:rPr lang="pt-BR" sz="2200" i="1" dirty="0" smtClean="0"/>
              <a:t>endoloop, </a:t>
            </a:r>
            <a:r>
              <a:rPr lang="pt-BR" sz="2200" dirty="0" smtClean="0"/>
              <a:t>seguida de POLIPECTOMIA, sem </a:t>
            </a:r>
            <a:r>
              <a:rPr lang="pt-BR" sz="2200" dirty="0" err="1"/>
              <a:t>intercorrências</a:t>
            </a:r>
            <a:r>
              <a:rPr lang="pt-BR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75656" y="476672"/>
            <a:ext cx="633670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ENTEROSCOPIA RETRÓGRADA</a:t>
            </a: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827584" y="1700808"/>
            <a:ext cx="79208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CONCLUSÃO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1.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Colectomia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total com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ileorretoanastomose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2. Ulcerações rasas em anastomose sem sinais de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 sangramento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3. Lesão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pediculada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ulcerada em reto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médio com </a:t>
            </a:r>
            <a:br>
              <a:rPr lang="pt-BR" sz="2400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 sinais de sangramento recente.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Polipectomia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4. Íleo distal sem lesões</a:t>
            </a:r>
            <a:r>
              <a:rPr lang="pt-BR" sz="24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3068960"/>
            <a:ext cx="614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6F89F7"/>
              </a:buClr>
              <a:buSzPct val="70000"/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ANATOMOPATOLÓGICO</a:t>
            </a:r>
          </a:p>
        </p:txBody>
      </p:sp>
      <p:pic>
        <p:nvPicPr>
          <p:cNvPr id="5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SA RYOKA BABA\Documents\endoscopia HCFMUSP\reunião AE- lâminas HE\reunião AE 2011\leiomioma de reto\re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92" y="0"/>
            <a:ext cx="9152792" cy="6858000"/>
          </a:xfrm>
          <a:prstGeom prst="rect">
            <a:avLst/>
          </a:prstGeom>
          <a:noFill/>
        </p:spPr>
      </p:pic>
      <p:pic>
        <p:nvPicPr>
          <p:cNvPr id="3" name="Picture 2" descr="E:\anatomopatológico\LEIOMIOMA DE RETO\ret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2056"/>
            <a:ext cx="4518933" cy="338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SA RYOKA BABA\Documents\endoscopia HCFMUSP\reunião AE- lâminas HE\reunião AE 2011\leiomioma de reto\reto-desm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6" y="0"/>
            <a:ext cx="9152792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164287" y="260648"/>
            <a:ext cx="1728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DESMINA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LISA RYOKA BABA\Documents\endoscopia HCFMUSP\reunião AE- lâminas HE\reunião AE 2011\leiomioma de reto\reto-k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96" y="0"/>
            <a:ext cx="9152792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87077" y="11663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C-KIT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560" y="404664"/>
            <a:ext cx="91440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ANATOMOPATOLÓGICO</a:t>
            </a: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3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1393268"/>
            <a:ext cx="8676456" cy="464742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MACROSCOPIA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defRPr/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Fragmento nodular, previamente seccionado, medindo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3,0 x 2,6 x 2,5 cm</a:t>
            </a: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de consistência </a:t>
            </a:r>
            <a:r>
              <a:rPr lang="pt-BR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fibroelástica</a:t>
            </a: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Superfície de coloração lisa e acastanhada. </a:t>
            </a:r>
          </a:p>
          <a:p>
            <a:pPr algn="just" eaLnBrk="0" hangingPunct="0">
              <a:defRPr/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Aos cortes, tecido de coloração esbranquiçada, e aspecto </a:t>
            </a:r>
            <a:r>
              <a:rPr lang="pt-BR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multinodular</a:t>
            </a: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É possível identificar pedículo do pólipo, identificado com tinta nanquim preta.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432048"/>
            <a:ext cx="9144000" cy="65973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ID:       </a:t>
            </a:r>
            <a:r>
              <a:rPr lang="pt-BR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E.T.R.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52 anos, masculino, branco, natural e procedente de SP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sz="1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QC:     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“Evacuação com sangue vivo” de início há 15 dias (2010)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sz="1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HMA: 	</a:t>
            </a:r>
            <a:r>
              <a:rPr lang="pt-BR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Hematoquezia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intermitente + tontura </a:t>
            </a:r>
            <a:r>
              <a:rPr lang="pt-BR" i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 PS hospital municipal.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        EDA +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Colonoscopia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sem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sinais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sangramento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Choque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hipovolêmico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Colectomia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total +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ileorretoanastomose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Sangramento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persistente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Arteriografia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inconclusiva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Recorrência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do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sangramento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  ENTEROSCOPIA HC-FMUSP </a:t>
            </a:r>
            <a:endParaRPr lang="pt-BR" i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AP:      </a:t>
            </a:r>
            <a:r>
              <a:rPr lang="pt-BR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n.d.n.</a:t>
            </a:r>
            <a:endParaRPr 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sz="1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AF:      </a:t>
            </a:r>
            <a:r>
              <a:rPr lang="pt-BR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n.d.n.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sz="1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HV:     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nega tabagismo, nega etilismo</a:t>
            </a:r>
          </a:p>
          <a:p>
            <a:pPr>
              <a:lnSpc>
                <a:spcPct val="14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99592" y="476672"/>
            <a:ext cx="9018814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ANATOMOPATOLÓGICO</a:t>
            </a: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79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192626"/>
            <a:ext cx="8280920" cy="533684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IMUNOHISTOQU</a:t>
            </a:r>
            <a:r>
              <a:rPr lang="pt-BR" sz="2400" b="1" dirty="0" smtClean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MICA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pt-BR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pt-BR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Desmina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		POSITIVO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CD117 			NEGATIVO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CD34 			NEGATIVO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Prote</a:t>
            </a:r>
            <a:r>
              <a:rPr lang="pt-BR" sz="2000" dirty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pt-BR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na S100	 	NEGATIVO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pt-BR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endParaRPr lang="pt-BR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CONCLUSÃO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pt-BR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Leiomioma</a:t>
            </a: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do 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reto.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Perfil </a:t>
            </a:r>
            <a:r>
              <a:rPr lang="pt-BR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imunohistoqu</a:t>
            </a:r>
            <a:r>
              <a:rPr lang="pt-BR" sz="2400" b="1" dirty="0" err="1" smtClean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pt-BR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mico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compat</a:t>
            </a:r>
            <a:r>
              <a:rPr lang="pt-BR" sz="2400" b="1" dirty="0"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vel com neoplasia  </a:t>
            </a:r>
            <a:r>
              <a:rPr lang="pt-BR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mesenquial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originada de tecido muscular </a:t>
            </a:r>
            <a:r>
              <a:rPr lang="pt-B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liso.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70188" y="692696"/>
            <a:ext cx="637381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Serviço de Endoscopia Gastrointestinal</a:t>
            </a:r>
            <a:b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Hospital das Clínicas</a:t>
            </a: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Faculdade de Medicina da Universidade de São Paulo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71438" y="3208338"/>
            <a:ext cx="914400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  <a:endParaRPr lang="pt-BR" sz="4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 sz="1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9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90600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  <p:pic>
        <p:nvPicPr>
          <p:cNvPr id="5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573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20"/>
          <p:cNvSpPr/>
          <p:nvPr/>
        </p:nvSpPr>
        <p:spPr bwMode="auto">
          <a:xfrm>
            <a:off x="-108520" y="1196752"/>
            <a:ext cx="9144000" cy="5472608"/>
          </a:xfrm>
          <a:prstGeom prst="roundRect">
            <a:avLst>
              <a:gd name="adj" fmla="val 27272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Primeiro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relato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confirmado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Malassez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1872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Tumores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mesenquimais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leiomiomas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 reto são raros, 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baixa incidência relatada na literatura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Afeta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4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- 6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décadas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Localização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freqüente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estômago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delgado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90%,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cólon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3%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7%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0,1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% dos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tumores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retais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 (1:2.000 - 3.000)</a:t>
            </a:r>
          </a:p>
        </p:txBody>
      </p:sp>
      <p:pic>
        <p:nvPicPr>
          <p:cNvPr id="7" name="Picture 2" descr="http://t0.gstatic.com/images?q=tbn:ANd9GcTpGIIu5bv6FvZrzk3N5keuypWk1DzsQky0yr1BlAEZur_GZXoY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92163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7504" y="1017671"/>
          <a:ext cx="8892480" cy="5541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89248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Ferreira  JJ e col. </a:t>
                      </a:r>
                      <a:r>
                        <a:rPr lang="pt-BR" sz="2400" b="1" dirty="0" err="1" smtClean="0">
                          <a:latin typeface="Arial" pitchFamily="34" charset="0"/>
                          <a:cs typeface="Arial" pitchFamily="34" charset="0"/>
                        </a:rPr>
                        <a:t>Leiomioma</a:t>
                      </a:r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 de reto tratado por ressecção </a:t>
                      </a:r>
                      <a:r>
                        <a:rPr lang="pt-BR" sz="2400" b="1" dirty="0" err="1" smtClean="0">
                          <a:latin typeface="Arial" pitchFamily="34" charset="0"/>
                          <a:cs typeface="Arial" pitchFamily="34" charset="0"/>
                        </a:rPr>
                        <a:t>transretal</a:t>
                      </a:r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pt-BR" sz="2000" b="0" dirty="0" err="1" smtClean="0">
                          <a:latin typeface="Arial" pitchFamily="34" charset="0"/>
                          <a:cs typeface="Arial" pitchFamily="34" charset="0"/>
                        </a:rPr>
                        <a:t>Rev</a:t>
                      </a:r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="0" dirty="0" err="1" smtClean="0">
                          <a:latin typeface="Arial" pitchFamily="34" charset="0"/>
                          <a:cs typeface="Arial" pitchFamily="34" charset="0"/>
                        </a:rPr>
                        <a:t>Bras</a:t>
                      </a:r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b="0" dirty="0" err="1" smtClean="0">
                          <a:latin typeface="Arial" pitchFamily="34" charset="0"/>
                          <a:cs typeface="Arial" pitchFamily="34" charset="0"/>
                        </a:rPr>
                        <a:t>Coloproct</a:t>
                      </a:r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, 2000; 20(4): 243-245.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pt-BR" sz="2000" b="0" dirty="0" smtClean="0">
                          <a:latin typeface="Arial" pitchFamily="34" charset="0"/>
                          <a:cs typeface="Arial" pitchFamily="34" charset="0"/>
                        </a:rPr>
                        <a:t>SILVA RDP e col. 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Case Report:</a:t>
                      </a:r>
                      <a:r>
                        <a:rPr lang="en-US" sz="22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reatment of rectal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leiomyoma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by endoscopic resection.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J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Coloproctol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2011;31(4):382-386.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smtClean="0">
                          <a:latin typeface="Arial" pitchFamily="34" charset="0"/>
                          <a:cs typeface="Arial" pitchFamily="34" charset="0"/>
                        </a:rPr>
                        <a:t>Gómez JA e col.</a:t>
                      </a:r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 R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eal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anal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leiomyoma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: a case report.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J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Gastrointest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Canc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(2011)42:54–56</a:t>
                      </a:r>
                      <a:endParaRPr lang="pt-B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dirty="0" err="1" smtClean="0">
                          <a:latin typeface="Arial" pitchFamily="34" charset="0"/>
                          <a:cs typeface="Arial" pitchFamily="34" charset="0"/>
                        </a:rPr>
                        <a:t>Gomez</a:t>
                      </a:r>
                      <a:r>
                        <a:rPr lang="es-ES" sz="2000" b="0" dirty="0" smtClean="0">
                          <a:latin typeface="Arial" pitchFamily="34" charset="0"/>
                          <a:cs typeface="Arial" pitchFamily="34" charset="0"/>
                        </a:rPr>
                        <a:t> NA e col.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Rectum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leiomyoma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in a 10-month-old female. </a:t>
                      </a:r>
                      <a:r>
                        <a:rPr lang="es-ES" sz="2200" b="0" dirty="0" err="1" smtClean="0">
                          <a:latin typeface="Arial" pitchFamily="34" charset="0"/>
                          <a:cs typeface="Arial" pitchFamily="34" charset="0"/>
                        </a:rPr>
                        <a:t>Pediatr</a:t>
                      </a:r>
                      <a:r>
                        <a:rPr lang="es-E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200" b="0" dirty="0" err="1" smtClean="0">
                          <a:latin typeface="Arial" pitchFamily="34" charset="0"/>
                          <a:cs typeface="Arial" pitchFamily="34" charset="0"/>
                        </a:rPr>
                        <a:t>Surg</a:t>
                      </a:r>
                      <a:r>
                        <a:rPr lang="es-ES" sz="22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200" b="0" dirty="0" err="1" smtClean="0"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lang="es-ES" sz="2200" b="0" dirty="0" smtClean="0">
                          <a:latin typeface="Arial" pitchFamily="34" charset="0"/>
                          <a:cs typeface="Arial" pitchFamily="34" charset="0"/>
                        </a:rPr>
                        <a:t> (2003) 19: 104</a:t>
                      </a:r>
                      <a:r>
                        <a:rPr lang="en-US" sz="2200" b="0" dirty="0" smtClean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lang="es-ES" sz="2200" b="0" dirty="0" smtClean="0">
                          <a:latin typeface="Arial" pitchFamily="34" charset="0"/>
                          <a:cs typeface="Arial" pitchFamily="34" charset="0"/>
                        </a:rPr>
                        <a:t>105.</a:t>
                      </a:r>
                      <a:endParaRPr lang="pt-BR" sz="2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Urgesi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R e col. </a:t>
                      </a:r>
                      <a:r>
                        <a:rPr lang="es-ES" sz="2400" b="1" dirty="0" err="1" smtClean="0">
                          <a:latin typeface="Arial" pitchFamily="34" charset="0"/>
                          <a:cs typeface="Arial" pitchFamily="34" charset="0"/>
                        </a:rPr>
                        <a:t>Report</a:t>
                      </a:r>
                      <a:r>
                        <a:rPr lang="es-ES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rare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disease. Obscure-occult bleeding: resolution of unexplained chronic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sideropenic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anaemia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by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colonoscopic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removal of a colonic </a:t>
                      </a:r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leiomyoma</a:t>
                      </a:r>
                      <a:r>
                        <a:rPr lang="en-US" sz="2400" b="1" i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0" i="0" dirty="0" smtClean="0">
                          <a:latin typeface="Arial" pitchFamily="34" charset="0"/>
                          <a:cs typeface="Arial" pitchFamily="34" charset="0"/>
                        </a:rPr>
                        <a:t>BMJ Case Reports 2011.</a:t>
                      </a:r>
                      <a:endParaRPr lang="pt-BR" sz="20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13492"/>
            <a:ext cx="914400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BIBLIOGRAFIA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04664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  <p:pic>
        <p:nvPicPr>
          <p:cNvPr id="5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20"/>
          <p:cNvSpPr/>
          <p:nvPr/>
        </p:nvSpPr>
        <p:spPr bwMode="auto">
          <a:xfrm>
            <a:off x="500034" y="1643050"/>
            <a:ext cx="8143900" cy="4500594"/>
          </a:xfrm>
          <a:prstGeom prst="roundRect">
            <a:avLst>
              <a:gd name="adj" fmla="val 27888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lnSpc>
                <a:spcPct val="150000"/>
              </a:lnSpc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Smooth muscle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neoplasms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of the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       				rectum and anal canal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48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pacientes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26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m. mucosa,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assintomáticos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18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m.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externa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04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esfíncter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interno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anal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5357813" y="6143625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 dirty="0"/>
              <a:t>Br J Surg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1984;71:597-9</a:t>
            </a: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1328" t="18124" r="64648" b="71562"/>
          <a:stretch>
            <a:fillRect/>
          </a:stretch>
        </p:blipFill>
        <p:spPr bwMode="auto">
          <a:xfrm>
            <a:off x="6000750" y="1214438"/>
            <a:ext cx="2928938" cy="78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" y="476672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  <p:pic>
        <p:nvPicPr>
          <p:cNvPr id="5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20"/>
          <p:cNvSpPr/>
          <p:nvPr/>
        </p:nvSpPr>
        <p:spPr bwMode="auto">
          <a:xfrm>
            <a:off x="676572" y="1500174"/>
            <a:ext cx="8143900" cy="4929222"/>
          </a:xfrm>
          <a:prstGeom prst="roundRect">
            <a:avLst>
              <a:gd name="adj" fmla="val 27888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QUADRO CLÍNICO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localização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crescimento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assintomático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sangramento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retal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anemia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desconforto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perineal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tenesmo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obstrução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intestinal 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tumor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palpável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512" y="332656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  <p:pic>
        <p:nvPicPr>
          <p:cNvPr id="7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5736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95536" y="1484784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DIAGNÓSTICO</a:t>
            </a:r>
          </a:p>
          <a:p>
            <a:pPr algn="ctr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Lesões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intraluminais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Sintomas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precoces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↓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Rastreamento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Diagnóstico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EXAMES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COMPLEMENTARES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TC, RNM, USE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extensão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estadiamento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planejamento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terapêutico</a:t>
            </a:r>
            <a:endParaRPr lang="en-US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Seta para a direita 5"/>
          <p:cNvSpPr>
            <a:spLocks noChangeArrowheads="1"/>
          </p:cNvSpPr>
          <p:nvPr/>
        </p:nvSpPr>
        <p:spPr bwMode="auto">
          <a:xfrm rot="5400000">
            <a:off x="5631929" y="3521198"/>
            <a:ext cx="504057" cy="319658"/>
          </a:xfrm>
          <a:prstGeom prst="rightArrow">
            <a:avLst>
              <a:gd name="adj1" fmla="val 50000"/>
              <a:gd name="adj2" fmla="val 49938"/>
            </a:avLst>
          </a:prstGeom>
          <a:noFill/>
          <a:ln w="12700" algn="ctr">
            <a:solidFill>
              <a:schemeClr val="bg2"/>
            </a:solidFill>
            <a:round/>
            <a:headEnd/>
            <a:tailEnd/>
          </a:ln>
          <a:effectLst>
            <a:softEdge rad="12700"/>
          </a:effec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683568" y="1556792"/>
            <a:ext cx="7786688" cy="5007521"/>
            <a:chOff x="817760" y="1556792"/>
            <a:chExt cx="7786688" cy="5007521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 rot="5432887">
              <a:off x="6546254" y="4828381"/>
              <a:ext cx="1785938" cy="1685925"/>
            </a:xfrm>
            <a:prstGeom prst="hexagon">
              <a:avLst>
                <a:gd name="adj" fmla="val 26487"/>
                <a:gd name="vf" fmla="val 115470"/>
              </a:avLst>
            </a:prstGeom>
            <a:gradFill>
              <a:gsLst>
                <a:gs pos="100000">
                  <a:schemeClr val="tx1"/>
                </a:gs>
                <a:gs pos="2000">
                  <a:schemeClr val="tx2">
                    <a:lumMod val="75000"/>
                  </a:schemeClr>
                </a:gs>
              </a:gsLst>
              <a:lin ang="135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A5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Aspecto</a:t>
              </a:r>
              <a:endParaRPr lang="en-US" altLang="zh-CN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809007" y="1556792"/>
              <a:ext cx="4311650" cy="3706813"/>
              <a:chOff x="528" y="1084"/>
              <a:chExt cx="2135" cy="1752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 rot="5432887">
                <a:off x="1728" y="1111"/>
                <a:ext cx="962" cy="908"/>
              </a:xfrm>
              <a:prstGeom prst="hexagon">
                <a:avLst>
                  <a:gd name="adj" fmla="val 26487"/>
                  <a:gd name="vf" fmla="val 115470"/>
                </a:avLst>
              </a:prstGeom>
              <a:gradFill flip="none" rotWithShape="1">
                <a:gsLst>
                  <a:gs pos="14000">
                    <a:schemeClr val="tx1"/>
                  </a:gs>
                  <a:gs pos="100000">
                    <a:schemeClr val="bg1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ln w="9525" algn="ctr">
                <a:miter lim="800000"/>
                <a:headEnd/>
                <a:tailEnd/>
              </a:ln>
              <a:effectLst/>
              <a:scene3d>
                <a:camera prst="legacyObliqueTopLeft">
                  <a:rot lat="21299999" lon="20999999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B0F0"/>
                </a:extrusionClr>
              </a:sp3d>
            </p:spPr>
            <p:txBody>
              <a:bodyPr rot="10800000" vert="eaVert" wrap="none" anchor="ctr">
                <a:flatTx/>
              </a:bodyPr>
              <a:lstStyle/>
              <a:p>
                <a:pPr algn="ctr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1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Tamanho</a:t>
                </a:r>
                <a:endParaRPr lang="en-US" altLang="zh-CN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1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1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 rot="5400000">
                <a:off x="1346" y="1871"/>
                <a:ext cx="962" cy="908"/>
              </a:xfrm>
              <a:prstGeom prst="hexagon">
                <a:avLst>
                  <a:gd name="adj" fmla="val 26487"/>
                  <a:gd name="vf" fmla="val 115470"/>
                </a:avLst>
              </a:prstGeom>
              <a:gradFill rotWithShape="1">
                <a:gsLst>
                  <a:gs pos="9000">
                    <a:schemeClr val="bg1">
                      <a:lumMod val="75000"/>
                    </a:schemeClr>
                  </a:gs>
                  <a:gs pos="81000">
                    <a:schemeClr val="bg1">
                      <a:lumMod val="40000"/>
                      <a:lumOff val="60000"/>
                    </a:schemeClr>
                  </a:gs>
                </a:gsLst>
                <a:lin ang="2700000" scaled="1"/>
              </a:gradFill>
              <a:ln w="9525" algn="ctr">
                <a:miter lim="800000"/>
                <a:headEnd/>
                <a:tailEnd/>
              </a:ln>
              <a:effectLst/>
              <a:scene3d>
                <a:camera prst="legacyObliqueTopLeft">
                  <a:rot lat="21299999" lon="20999999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2D7ACF"/>
                </a:extrusionClr>
              </a:sp3d>
            </p:spPr>
            <p:txBody>
              <a:bodyPr rot="10800000" vert="eaVert" wrap="none" anchor="ctr">
                <a:flatTx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 dirty="0" err="1">
                    <a:latin typeface="Arial" pitchFamily="34" charset="0"/>
                    <a:cs typeface="Arial" pitchFamily="34" charset="0"/>
                  </a:rPr>
                  <a:t>Benigno</a:t>
                </a:r>
                <a:endParaRPr lang="en-US" altLang="zh-CN" sz="2000" b="1" kern="0" dirty="0">
                  <a:latin typeface="Arial" pitchFamily="34" charset="0"/>
                  <a:cs typeface="Arial" pitchFamily="34" charset="0"/>
                </a:endParaRP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 dirty="0">
                    <a:latin typeface="Arial" pitchFamily="34" charset="0"/>
                    <a:cs typeface="Arial" pitchFamily="34" charset="0"/>
                  </a:rPr>
                  <a:t>x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 dirty="0" err="1">
                    <a:latin typeface="Arial" pitchFamily="34" charset="0"/>
                    <a:cs typeface="Arial" pitchFamily="34" charset="0"/>
                  </a:rPr>
                  <a:t>Maligno</a:t>
                </a:r>
                <a:endParaRPr lang="en-US" altLang="zh-CN" sz="2000" b="1" kern="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gray">
              <a:xfrm rot="5432887">
                <a:off x="906" y="1130"/>
                <a:ext cx="962" cy="908"/>
              </a:xfrm>
              <a:prstGeom prst="hexagon">
                <a:avLst>
                  <a:gd name="adj" fmla="val 26487"/>
                  <a:gd name="vf" fmla="val 115470"/>
                </a:avLst>
              </a:prstGeom>
              <a:gradFill flip="none" rotWithShape="1">
                <a:gsLst>
                  <a:gs pos="36000">
                    <a:schemeClr val="bg1">
                      <a:lumMod val="40000"/>
                      <a:lumOff val="60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/>
              </a:gradFill>
              <a:ln w="9525" algn="ctr">
                <a:miter lim="800000"/>
                <a:headEnd/>
                <a:tailEnd/>
              </a:ln>
              <a:effectLst/>
              <a:scene3d>
                <a:camera prst="legacyObliqueTopLeft">
                  <a:rot lat="21299999" lon="20999999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5AABCC"/>
                </a:extrusionClr>
              </a:sp3d>
            </p:spPr>
            <p:txBody>
              <a:bodyPr rot="10800000" vert="eaVert" wrap="none" anchor="ctr">
                <a:flatTx/>
              </a:bodyPr>
              <a:lstStyle/>
              <a:p>
                <a:pPr algn="ctr" eaLnBrk="0" fontAlgn="auto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1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utoShape 11"/>
              <p:cNvSpPr>
                <a:spLocks noChangeArrowheads="1"/>
              </p:cNvSpPr>
              <p:nvPr/>
            </p:nvSpPr>
            <p:spPr bwMode="gray">
              <a:xfrm rot="5432887">
                <a:off x="501" y="1901"/>
                <a:ext cx="962" cy="908"/>
              </a:xfrm>
              <a:prstGeom prst="hexagon">
                <a:avLst>
                  <a:gd name="adj" fmla="val 26487"/>
                  <a:gd name="vf" fmla="val 115470"/>
                </a:avLst>
              </a:prstGeom>
              <a:gradFill>
                <a:gsLst>
                  <a:gs pos="100000">
                    <a:schemeClr val="bg1">
                      <a:lumMod val="40000"/>
                      <a:lumOff val="60000"/>
                    </a:schemeClr>
                  </a:gs>
                  <a:gs pos="0">
                    <a:schemeClr val="tx1"/>
                  </a:gs>
                </a:gsLst>
                <a:lin ang="13500000" scaled="1"/>
              </a:gra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ObliqueTopLeft">
                  <a:rot lat="21299999" lon="20999999" rev="0"/>
                </a:camera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EC0"/>
                </a:extrusionClr>
              </a:sp3d>
            </p:spPr>
            <p:txBody>
              <a:bodyPr rot="10800000" vert="eaVert" wrap="none" anchor="ctr">
                <a:flatTx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 err="1">
                    <a:latin typeface="Arial" pitchFamily="34" charset="0"/>
                    <a:cs typeface="Arial" pitchFamily="34" charset="0"/>
                  </a:rPr>
                  <a:t>Índice</a:t>
                </a:r>
                <a:r>
                  <a:rPr lang="en-US" altLang="zh-CN" b="1" kern="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kern="0" dirty="0" err="1">
                    <a:latin typeface="Arial" pitchFamily="34" charset="0"/>
                    <a:cs typeface="Arial" pitchFamily="34" charset="0"/>
                  </a:rPr>
                  <a:t>mitótico</a:t>
                </a:r>
                <a:endParaRPr lang="en-US" altLang="zh-CN" b="1" kern="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tângulo 17">
              <a:hlinkClick r:id="rId2" tooltip="Acessar a Central de Relacionamento"/>
            </p:cNvPr>
            <p:cNvSpPr/>
            <p:nvPr/>
          </p:nvSpPr>
          <p:spPr>
            <a:xfrm>
              <a:off x="7883723" y="5518150"/>
              <a:ext cx="720725" cy="241300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817760" y="2071688"/>
              <a:ext cx="3071813" cy="13573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D7ACF"/>
                </a:gs>
                <a:gs pos="100000">
                  <a:srgbClr val="2D7ACF">
                    <a:gamma/>
                    <a:tint val="69804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Comportamento</a:t>
              </a:r>
              <a:endParaRPr lang="en-US" altLang="zh-C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Biológico</a:t>
              </a:r>
              <a:endParaRPr lang="en-US" altLang="zh-C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tângulo 23"/>
            <p:cNvSpPr/>
            <p:nvPr/>
          </p:nvSpPr>
          <p:spPr>
            <a:xfrm>
              <a:off x="4817119" y="2357438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kern="0" dirty="0" err="1">
                  <a:latin typeface="Arial" pitchFamily="34" charset="0"/>
                  <a:cs typeface="Arial" pitchFamily="34" charset="0"/>
                </a:rPr>
                <a:t>Histologia</a:t>
              </a:r>
              <a:endParaRPr lang="pt-BR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5536" y="404664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404664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  <p:sp>
        <p:nvSpPr>
          <p:cNvPr id="5" name="Retângulo de cantos arredondados 20"/>
          <p:cNvSpPr/>
          <p:nvPr/>
        </p:nvSpPr>
        <p:spPr bwMode="auto">
          <a:xfrm>
            <a:off x="676572" y="1412776"/>
            <a:ext cx="8143900" cy="4500594"/>
          </a:xfrm>
          <a:prstGeom prst="roundRect">
            <a:avLst>
              <a:gd name="adj" fmla="val 27888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IMUNOHISTOQUÍMICA</a:t>
            </a:r>
          </a:p>
          <a:p>
            <a:pPr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	    			        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GIST</a:t>
            </a:r>
          </a:p>
          <a:p>
            <a:pPr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						-			</a:t>
            </a:r>
          </a:p>
          <a:p>
            <a:pPr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		 				-</a:t>
            </a:r>
          </a:p>
          <a:p>
            <a:pPr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CD34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		-			+</a:t>
            </a:r>
          </a:p>
          <a:p>
            <a:pPr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CD 117 (KIT)		-			+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4"/>
          <p:cNvSpPr/>
          <p:nvPr/>
        </p:nvSpPr>
        <p:spPr bwMode="auto">
          <a:xfrm>
            <a:off x="971600" y="2541017"/>
            <a:ext cx="4176463" cy="2040111"/>
          </a:xfrm>
          <a:prstGeom prst="rect">
            <a:avLst/>
          </a:prstGeom>
          <a:solidFill>
            <a:schemeClr val="bg2">
              <a:alpha val="4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/>
          <a:lstStyle/>
          <a:p>
            <a:pPr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   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LEIOMIOMA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Actina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+</a:t>
            </a:r>
          </a:p>
          <a:p>
            <a:pPr>
              <a:defRPr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Desmina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+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23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  <a:b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23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20"/>
          <p:cNvSpPr/>
          <p:nvPr/>
        </p:nvSpPr>
        <p:spPr bwMode="auto">
          <a:xfrm>
            <a:off x="428596" y="1556792"/>
            <a:ext cx="8391876" cy="5026310"/>
          </a:xfrm>
          <a:prstGeom prst="roundRect">
            <a:avLst>
              <a:gd name="adj" fmla="val 27888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DIAGNOSTICO DIFERENCIAL</a:t>
            </a:r>
          </a:p>
          <a:p>
            <a:pPr algn="ctr"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LEIOMIOSARCOMA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SCHWANNOMA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TUMOR NEUROENDÓCRINO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NEUROFIBROMA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HEMANGIOMAS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ENDOMETRIOSE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LIPOMAS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MELANOMAS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GISTS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04" y="620688"/>
            <a:ext cx="9027096" cy="545943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ID: </a:t>
            </a:r>
            <a:r>
              <a:rPr lang="pt-BR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E.T.R.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52 anos, masculino, branco, natural e procedente de SP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t-B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Data: </a:t>
            </a:r>
            <a:r>
              <a:rPr 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15/10/2010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pt-BR" sz="10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EXAME FÍSICO: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Geral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       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Regular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estado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geral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hidratado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descorado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2+/4+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		        PA: 110 x 70 mmHg     FC: 82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bpm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tabLst>
                <a:tab pos="1531938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ACP:          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Sem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alterações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tabLst>
                <a:tab pos="1531938" algn="l"/>
              </a:tabLst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Abdome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Plano,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cicatriz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incisão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mediana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prévia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flácido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indolor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  <a:tabLst>
                <a:tab pos="1531938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Toque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retal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Sangue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luva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sem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lesões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tocáveis</a:t>
            </a: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528" y="332656"/>
            <a:ext cx="9144001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LEIOMIOMA DE RETO</a:t>
            </a:r>
          </a:p>
        </p:txBody>
      </p:sp>
      <p:sp>
        <p:nvSpPr>
          <p:cNvPr id="5" name="Retângulo de cantos arredondados 20"/>
          <p:cNvSpPr/>
          <p:nvPr/>
        </p:nvSpPr>
        <p:spPr bwMode="auto">
          <a:xfrm>
            <a:off x="539552" y="1500174"/>
            <a:ext cx="8032944" cy="4929222"/>
          </a:xfrm>
          <a:prstGeom prst="roundRect">
            <a:avLst>
              <a:gd name="adj" fmla="val 27888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TRATAMENTO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RESSECÇÃO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Endoscópica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Cirúrgica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Font typeface="Arial" pitchFamily="34" charset="0"/>
              <a:buChar char="►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Excisão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local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transanal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200000"/>
              </a:lnSpc>
              <a:buFont typeface="Arial" pitchFamily="34" charset="0"/>
              <a:buChar char="►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Radical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15719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MUCHAS GRACIAS…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latin typeface="Arial" pitchFamily="34" charset="0"/>
                <a:cs typeface="Arial" pitchFamily="34" charset="0"/>
              </a:rPr>
              <a:t>PROXIMA </a:t>
            </a:r>
            <a:r>
              <a:rPr lang="es-ES" smtClean="0">
                <a:latin typeface="Arial" pitchFamily="34" charset="0"/>
                <a:cs typeface="Arial" pitchFamily="34" charset="0"/>
              </a:rPr>
              <a:t> AULA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DIA  29/05/2013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32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403648" y="335699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ENTEROSCOPIA RETRÓGRADA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4029" cy="27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4" descr="RE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9732"/>
            <a:ext cx="7811240" cy="648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79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3" descr="ANASTOMO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52"/>
            <a:ext cx="8081467" cy="6607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LESAO ENTE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865742" cy="6372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LESAO COLONO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1881"/>
            <a:ext cx="7675217" cy="6215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IOMIOMA 2 mi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7050" y="1103313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592</Words>
  <Application>Microsoft Office PowerPoint</Application>
  <PresentationFormat>Apresentação na tela (4:3)</PresentationFormat>
  <Paragraphs>190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Viajes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LEIOMIOMA DE RETO 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cesegi</cp:lastModifiedBy>
  <cp:revision>54</cp:revision>
  <dcterms:created xsi:type="dcterms:W3CDTF">2013-04-19T00:30:13Z</dcterms:created>
  <dcterms:modified xsi:type="dcterms:W3CDTF">2013-04-24T21:12:15Z</dcterms:modified>
</cp:coreProperties>
</file>