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7"/>
  </p:notesMasterIdLst>
  <p:handoutMasterIdLst>
    <p:handoutMasterId r:id="rId38"/>
  </p:handoutMasterIdLst>
  <p:sldIdLst>
    <p:sldId id="472" r:id="rId2"/>
    <p:sldId id="473" r:id="rId3"/>
    <p:sldId id="651" r:id="rId4"/>
    <p:sldId id="652" r:id="rId5"/>
    <p:sldId id="717" r:id="rId6"/>
    <p:sldId id="716" r:id="rId7"/>
    <p:sldId id="703" r:id="rId8"/>
    <p:sldId id="706" r:id="rId9"/>
    <p:sldId id="699" r:id="rId10"/>
    <p:sldId id="711" r:id="rId11"/>
    <p:sldId id="713" r:id="rId12"/>
    <p:sldId id="715" r:id="rId13"/>
    <p:sldId id="712" r:id="rId14"/>
    <p:sldId id="702" r:id="rId15"/>
    <p:sldId id="722" r:id="rId16"/>
    <p:sldId id="723" r:id="rId17"/>
    <p:sldId id="721" r:id="rId18"/>
    <p:sldId id="691" r:id="rId19"/>
    <p:sldId id="720" r:id="rId20"/>
    <p:sldId id="695" r:id="rId21"/>
    <p:sldId id="671" r:id="rId22"/>
    <p:sldId id="654" r:id="rId23"/>
    <p:sldId id="655" r:id="rId24"/>
    <p:sldId id="719" r:id="rId25"/>
    <p:sldId id="682" r:id="rId26"/>
    <p:sldId id="657" r:id="rId27"/>
    <p:sldId id="718" r:id="rId28"/>
    <p:sldId id="684" r:id="rId29"/>
    <p:sldId id="672" r:id="rId30"/>
    <p:sldId id="673" r:id="rId31"/>
    <p:sldId id="708" r:id="rId32"/>
    <p:sldId id="710" r:id="rId33"/>
    <p:sldId id="680" r:id="rId34"/>
    <p:sldId id="707" r:id="rId35"/>
    <p:sldId id="709" r:id="rId36"/>
  </p:sldIdLst>
  <p:sldSz cx="9144000" cy="6858000" type="screen4x3"/>
  <p:notesSz cx="7045325" cy="9345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44">
          <p15:clr>
            <a:srgbClr val="A4A3A4"/>
          </p15:clr>
        </p15:guide>
        <p15:guide id="2" pos="221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FFFF99"/>
    <a:srgbClr val="FF9900"/>
    <a:srgbClr val="FF0000"/>
    <a:srgbClr val="FFCC00"/>
    <a:srgbClr val="CC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65" autoAdjust="0"/>
    <p:restoredTop sz="98046" autoAdjust="0"/>
  </p:normalViewPr>
  <p:slideViewPr>
    <p:cSldViewPr>
      <p:cViewPr varScale="1">
        <p:scale>
          <a:sx n="68" d="100"/>
          <a:sy n="68" d="100"/>
        </p:scale>
        <p:origin x="-13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28" y="-96"/>
      </p:cViewPr>
      <p:guideLst>
        <p:guide orient="horz" pos="2944"/>
        <p:guide pos="221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Subtipos Histológicos</c:v>
                </c:pt>
              </c:strCache>
            </c:strRef>
          </c:tx>
          <c:dPt>
            <c:idx val="0"/>
            <c:spPr>
              <a:solidFill>
                <a:srgbClr val="7030A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pt-BR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Plan1!$A$2:$A$6</c:f>
              <c:strCache>
                <c:ptCount val="5"/>
                <c:pt idx="0">
                  <c:v>MALT </c:v>
                </c:pt>
                <c:pt idx="1">
                  <c:v>LDGCB</c:v>
                </c:pt>
                <c:pt idx="2">
                  <c:v>Linfoma de cels do manto</c:v>
                </c:pt>
                <c:pt idx="3">
                  <c:v>Linfoma folicular</c:v>
                </c:pt>
                <c:pt idx="4">
                  <c:v>Linfoma T periférico</c:v>
                </c:pt>
              </c:strCache>
            </c:strRef>
          </c:cat>
          <c:val>
            <c:numRef>
              <c:f>Plan1!$B$2:$B$6</c:f>
              <c:numCache>
                <c:formatCode>0%</c:formatCode>
                <c:ptCount val="5"/>
                <c:pt idx="0">
                  <c:v>0.43000000000000038</c:v>
                </c:pt>
                <c:pt idx="1">
                  <c:v>0.52</c:v>
                </c:pt>
                <c:pt idx="2">
                  <c:v>1.0000000000000024E-2</c:v>
                </c:pt>
                <c:pt idx="3">
                  <c:v>1.2500000000000027E-2</c:v>
                </c:pt>
                <c:pt idx="4">
                  <c:v>3.0000000000000072E-2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68759591023704736"/>
          <c:y val="0.18029010826771721"/>
          <c:w val="0.31240408976295747"/>
          <c:h val="0.74668553149606465"/>
        </c:manualLayout>
      </c:layout>
      <c:txPr>
        <a:bodyPr/>
        <a:lstStyle/>
        <a:p>
          <a:pPr>
            <a:defRPr lang="en-US"/>
          </a:pPr>
          <a:endParaRPr lang="pt-BR"/>
        </a:p>
      </c:txPr>
    </c:legend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27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0975" y="0"/>
            <a:ext cx="30527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75713"/>
            <a:ext cx="3052763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0975" y="8875713"/>
            <a:ext cx="3052763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BB3D29AD-4A29-457A-A307-E605F61E18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88682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27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2563" y="0"/>
            <a:ext cx="305276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01675"/>
            <a:ext cx="4672013" cy="3503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9800" y="4440238"/>
            <a:ext cx="5165725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 para editar os estilos do texto mestre</a:t>
            </a:r>
          </a:p>
          <a:p>
            <a:pPr lvl="1"/>
            <a:r>
              <a:rPr lang="en-US" noProof="0" smtClean="0"/>
              <a:t>Segundo nível</a:t>
            </a:r>
          </a:p>
          <a:p>
            <a:pPr lvl="2"/>
            <a:r>
              <a:rPr lang="en-US" noProof="0" smtClean="0"/>
              <a:t>Terceiro nível</a:t>
            </a:r>
          </a:p>
          <a:p>
            <a:pPr lvl="3"/>
            <a:r>
              <a:rPr lang="en-US" noProof="0" smtClean="0"/>
              <a:t>Quarto nível</a:t>
            </a:r>
          </a:p>
          <a:p>
            <a:pPr lvl="4"/>
            <a:r>
              <a:rPr lang="en-US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7300"/>
            <a:ext cx="30527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2563" y="8877300"/>
            <a:ext cx="305276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01D0D574-D999-4F9B-89EA-CFA8F90EF62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0056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Espessamento e realce da parede posterior do cárdia e fundo gástricos, notando-se falha na continuidade da mesma, com interposição da face medial superior do baço, que apresenta atenuação heterogênea e contornos mal definidos</a:t>
            </a:r>
          </a:p>
          <a:p>
            <a:r>
              <a:rPr lang="pt-BR" dirty="0" smtClean="0"/>
              <a:t>Há íntimo contato, sem plano de clivagem definido, com corpo e cauda pancreáticos, com o estômago e baço.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pt-BR" dirty="0" err="1" smtClean="0"/>
              <a:t>Linfonodos</a:t>
            </a:r>
            <a:r>
              <a:rPr lang="pt-BR" dirty="0" smtClean="0"/>
              <a:t> </a:t>
            </a:r>
            <a:r>
              <a:rPr lang="pt-BR" dirty="0" err="1" smtClean="0"/>
              <a:t>perigástricos</a:t>
            </a:r>
            <a:r>
              <a:rPr lang="pt-BR" dirty="0" smtClean="0"/>
              <a:t> aumentados em número</a:t>
            </a:r>
          </a:p>
          <a:p>
            <a:r>
              <a:rPr lang="pt-BR" dirty="0" smtClean="0"/>
              <a:t>Sinais de amputação da artéria esplênica</a:t>
            </a:r>
          </a:p>
          <a:p>
            <a:r>
              <a:rPr lang="pt-BR" dirty="0" smtClean="0"/>
              <a:t>Sinais de circulação colateral do hilo esplênico para ramos mesentéricos no hipocôndrio e flanco esquerdos</a:t>
            </a:r>
          </a:p>
          <a:p>
            <a:r>
              <a:rPr lang="pt-BR" dirty="0" err="1" smtClean="0"/>
              <a:t>Linfonodomegalias</a:t>
            </a:r>
            <a:r>
              <a:rPr lang="pt-BR" dirty="0" smtClean="0"/>
              <a:t> inguinais bilaterais, medindo até 3,7cm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55758-179D-4539-96C8-C03D7AA8F601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9446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It is generally considered that lymphoid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neoplasms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are, in many instances, systemic disorders which are highly sensitive to chemotherapy and radiation therapies. Furthermore, favorable results have been obtained recently by treating primary gastric lymphoma using chemotherapy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followed by radiation therapy without surgery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0D574-D999-4F9B-89EA-CFA8F90EF62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9327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Espessamento e realce da parede posterior do cárdia e fundo gástricos, notando-se falha na continuidade da mesma, com interposição da face medial superior do baço, que apresenta atenuação heterogênea e contornos mal definidos</a:t>
            </a:r>
          </a:p>
          <a:p>
            <a:r>
              <a:rPr lang="pt-BR" dirty="0" smtClean="0"/>
              <a:t>Há íntimo contato, sem plano de clivagem definido, com corpo e cauda pancreáticos, com o estômago e baço.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pt-BR" dirty="0" err="1" smtClean="0"/>
              <a:t>Linfonodos</a:t>
            </a:r>
            <a:r>
              <a:rPr lang="pt-BR" dirty="0" smtClean="0"/>
              <a:t> </a:t>
            </a:r>
            <a:r>
              <a:rPr lang="pt-BR" dirty="0" err="1" smtClean="0"/>
              <a:t>perigástricos</a:t>
            </a:r>
            <a:r>
              <a:rPr lang="pt-BR" dirty="0" smtClean="0"/>
              <a:t> aumentados em número</a:t>
            </a:r>
          </a:p>
          <a:p>
            <a:r>
              <a:rPr lang="pt-BR" dirty="0" smtClean="0"/>
              <a:t>Sinais de amputação da artéria esplênica</a:t>
            </a:r>
          </a:p>
          <a:p>
            <a:r>
              <a:rPr lang="pt-BR" dirty="0" smtClean="0"/>
              <a:t>Sinais de circulação colateral do hilo esplênico para ramos mesentéricos no hipocôndrio e flanco esquerdos</a:t>
            </a:r>
          </a:p>
          <a:p>
            <a:r>
              <a:rPr lang="pt-BR" dirty="0" err="1" smtClean="0"/>
              <a:t>Linfonodomegalias</a:t>
            </a:r>
            <a:r>
              <a:rPr lang="pt-BR" dirty="0" smtClean="0"/>
              <a:t> inguinais bilaterais, medindo até 3,7cm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55758-179D-4539-96C8-C03D7AA8F601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94468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Espessamento e realce da parede posterior do cárdia e fundo gástricos, notando-se falha na continuidade da mesma, com interposição da face medial superior do baço, que apresenta atenuação heterogênea e contornos mal definidos</a:t>
            </a:r>
          </a:p>
          <a:p>
            <a:r>
              <a:rPr lang="pt-BR" dirty="0" smtClean="0"/>
              <a:t>Há íntimo contato, sem plano de clivagem definido, com corpo e cauda pancreáticos, com o estômago e baço.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pt-BR" dirty="0" err="1" smtClean="0"/>
              <a:t>Linfonodos</a:t>
            </a:r>
            <a:r>
              <a:rPr lang="pt-BR" dirty="0" smtClean="0"/>
              <a:t> </a:t>
            </a:r>
            <a:r>
              <a:rPr lang="pt-BR" dirty="0" err="1" smtClean="0"/>
              <a:t>perigástricos</a:t>
            </a:r>
            <a:r>
              <a:rPr lang="pt-BR" dirty="0" smtClean="0"/>
              <a:t> aumentados em número</a:t>
            </a:r>
          </a:p>
          <a:p>
            <a:r>
              <a:rPr lang="pt-BR" dirty="0" smtClean="0"/>
              <a:t>Sinais de amputação da artéria esplênica</a:t>
            </a:r>
          </a:p>
          <a:p>
            <a:r>
              <a:rPr lang="pt-BR" dirty="0" smtClean="0"/>
              <a:t>Sinais de circulação colateral do hilo esplênico para ramos mesentéricos no hipocôndrio e flanco esquerdos</a:t>
            </a:r>
          </a:p>
          <a:p>
            <a:r>
              <a:rPr lang="pt-BR" dirty="0" err="1" smtClean="0"/>
              <a:t>Linfonodomegalias</a:t>
            </a:r>
            <a:r>
              <a:rPr lang="pt-BR" dirty="0" smtClean="0"/>
              <a:t> inguinais bilaterais, medindo até 3,7cm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55758-179D-4539-96C8-C03D7AA8F601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94468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 linfoma MALT gástrico apresenta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imunofenotipagem</a:t>
            </a:r>
            <a:r>
              <a:rPr lang="pt-B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típica de células da Zona Marginal, expressa antígenos pan- B (CD20, CD79a, e marcadores de células B maduras (CD21 eCD35), podendo ser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bcl</a:t>
            </a:r>
            <a:r>
              <a:rPr lang="pt-B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-2+ e CD43+, não expressando geralmente os antígenos CD5, CD23 e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ciclina</a:t>
            </a:r>
            <a:r>
              <a:rPr lang="pt-B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D1. Suas células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expressam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Ig</a:t>
            </a:r>
            <a:r>
              <a:rPr lang="pt-B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de superfície, menos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frequentemente</a:t>
            </a:r>
            <a:r>
              <a:rPr lang="pt-B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Ig</a:t>
            </a:r>
            <a:r>
              <a:rPr lang="pt-B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citoplasmática, mais comumente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IgM</a:t>
            </a:r>
            <a:r>
              <a:rPr lang="pt-B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com restrição para cadeia leve. O índice de proliferação é pequeno, com baixa expressão de Ki67 (Figura 3), diferente dos LDGCB, em que encontramos uma alta expressão de Ki67 </a:t>
            </a:r>
          </a:p>
          <a:p>
            <a:endParaRPr lang="pt-BR" sz="120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Na maioria dos casos de MALT gástrico, existe um número significativo de linfócitos T CD4+, corroborando a hipótese de que as células T não 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tumorais promovem o crescimento das células B.</a:t>
            </a:r>
          </a:p>
          <a:p>
            <a:endParaRPr lang="pt-BR" sz="120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CD30 antigenic expression appears to be a frequent feature of primary gastric T-cell lymphomas. Its expression varies from only a focal, scattered positivity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some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tumours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to the diffuse positivity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0D574-D999-4F9B-89EA-CFA8F90EF62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3506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0D574-D999-4F9B-89EA-CFA8F90EF62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0185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1200" i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Os linfomas </a:t>
            </a:r>
            <a:r>
              <a:rPr lang="pt-BR" sz="1200" i="1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extralinfonodais</a:t>
            </a:r>
            <a:r>
              <a:rPr lang="pt-BR" sz="1200" i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representam aproximadamente 1/3 de todos os linfomas não Hodgkin (LNH) e, embora possam ter início em qualquer tecido, mais </a:t>
            </a:r>
            <a:r>
              <a:rPr lang="pt-BR" sz="1200" i="1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frequentemente</a:t>
            </a:r>
            <a:r>
              <a:rPr lang="pt-BR" sz="1200" i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acometem o trato gastrointestinal, sendo o estômago o órgão responsável pela grande maioria dos casos.</a:t>
            </a:r>
          </a:p>
          <a:p>
            <a:endParaRPr lang="pt-BR" sz="1200" i="1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pt-BR" sz="1200" i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Os linfomas primários gástricos são comumente LNH, sendo representados em mais de 95% dos casos pelo linfoma difuso de grandes células</a:t>
            </a:r>
          </a:p>
          <a:p>
            <a:r>
              <a:rPr lang="pt-BR" sz="1200" i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 e pelo linfoma MALT (mucosa </a:t>
            </a:r>
            <a:r>
              <a:rPr lang="pt-BR" sz="1200" i="1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associated</a:t>
            </a:r>
            <a:r>
              <a:rPr lang="pt-BR" sz="1200" i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t-BR" sz="1200" i="1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lymphoid</a:t>
            </a:r>
            <a:r>
              <a:rPr lang="pt-BR" sz="1200" i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t-BR" sz="1200" i="1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tissue</a:t>
            </a:r>
            <a:r>
              <a:rPr lang="pt-BR" sz="1200" i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endParaRPr lang="pt-BR" sz="1200" i="1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Os linfomas não Hodgkin compreendem um grupo heterogêneo de neoplasias malignas linfocitárias cuja incidência vem aumentando nas últimas décadas. Estimativas americanas apontam para aproximadamente 66 mil novos casos e 19 mil mortes pela doença em 2008.1 Neste espectro diverso</a:t>
            </a: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de doença, o envolvimento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extralinfonodal</a:t>
            </a:r>
            <a:r>
              <a:rPr lang="pt-B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é bastante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frequente</a:t>
            </a:r>
            <a:r>
              <a:rPr lang="pt-B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e corresponde a 40% dos casos, sendo o trato gastrointestinal (TGI) o local mais comum, seguido da pele e sistema nervoso central (SNC).2 No TGI, o estômago é o órgão mais acometido, responsável por 60% dos casos.</a:t>
            </a:r>
          </a:p>
          <a:p>
            <a:endParaRPr lang="pt-BR" sz="120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pt-B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Os linfomas gástricos têm uma distribuição mundial, com áreas de maior incidência possivelmente relacionadas a altas taxas de infecção por </a:t>
            </a:r>
            <a:r>
              <a:rPr lang="pt-BR" sz="1200" i="1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Helicobacter</a:t>
            </a:r>
            <a:r>
              <a:rPr lang="pt-BR" sz="1200" i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t-BR" sz="1200" i="1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pylori</a:t>
            </a:r>
            <a:r>
              <a:rPr lang="pt-BR" sz="1200" i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(HP),</a:t>
            </a:r>
          </a:p>
          <a:p>
            <a:endParaRPr lang="pt-BR" sz="1200" i="1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pt-B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Generally</a:t>
            </a:r>
            <a:r>
              <a:rPr lang="pt-B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lymphomas</a:t>
            </a:r>
            <a:r>
              <a:rPr lang="pt-B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are considered as “primary” in the gastrointestinal tract when the initial symptoms of the disease are in the abdomen indicating a disturbance of the gastrointestinal function, or when the bulk of the disease is in the stomach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0D574-D999-4F9B-89EA-CFA8F90EF62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2557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Upper endoscopy showing a superficial ulceration with mucosal thickening in the </a:t>
            </a:r>
            <a:r>
              <a:rPr lang="en-US" dirty="0" err="1" smtClean="0"/>
              <a:t>incisura</a:t>
            </a:r>
            <a:r>
              <a:rPr lang="en-US" dirty="0" smtClean="0"/>
              <a:t> with surrounding </a:t>
            </a:r>
            <a:r>
              <a:rPr lang="en-US" dirty="0" err="1" smtClean="0"/>
              <a:t>erythema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Endoscopic view of a deep benign appearing ulcer crater in the gastric </a:t>
            </a:r>
            <a:r>
              <a:rPr lang="en-US" dirty="0" err="1" smtClean="0"/>
              <a:t>antrum</a:t>
            </a:r>
            <a:r>
              <a:rPr lang="en-US" dirty="0" smtClean="0"/>
              <a:t> (arrow) with a large blood clot indicating recent hemorrhage. Histology was consistent with a MALT lymphoma.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Colonoscopic</a:t>
            </a:r>
            <a:r>
              <a:rPr lang="en-US" dirty="0" smtClean="0"/>
              <a:t> view of multiple </a:t>
            </a:r>
            <a:r>
              <a:rPr lang="en-US" dirty="0" err="1" smtClean="0"/>
              <a:t>polypoid</a:t>
            </a:r>
            <a:r>
              <a:rPr lang="en-US" dirty="0" smtClean="0"/>
              <a:t> lesions in the proximal colon. Histology was consistent with a mantle cell lymphoma.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Lobulated</a:t>
            </a:r>
            <a:r>
              <a:rPr lang="en-US" dirty="0" smtClean="0"/>
              <a:t>, ulcerated protuberances seen on retroflexed view during endoscopy in a patient with abdominal pain. Biopsy revealed them to be </a:t>
            </a:r>
            <a:r>
              <a:rPr lang="en-US" dirty="0" err="1" smtClean="0"/>
              <a:t>Burkitt</a:t>
            </a:r>
            <a:r>
              <a:rPr lang="en-US" dirty="0" smtClean="0"/>
              <a:t> lymphoma.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0D574-D999-4F9B-89EA-CFA8F90EF62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9679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Upper endoscopy showing a superficial ulceration with mucosal thickening in the </a:t>
            </a:r>
            <a:r>
              <a:rPr lang="en-US" dirty="0" err="1" smtClean="0"/>
              <a:t>incisura</a:t>
            </a:r>
            <a:r>
              <a:rPr lang="en-US" dirty="0" smtClean="0"/>
              <a:t> with surrounding </a:t>
            </a:r>
            <a:r>
              <a:rPr lang="en-US" dirty="0" err="1" smtClean="0"/>
              <a:t>erythema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Endoscopic view of a deep benign appearing ulcer crater in the gastric </a:t>
            </a:r>
            <a:r>
              <a:rPr lang="en-US" dirty="0" err="1" smtClean="0"/>
              <a:t>antrum</a:t>
            </a:r>
            <a:r>
              <a:rPr lang="en-US" dirty="0" smtClean="0"/>
              <a:t> (arrow) with a large blood clot indicating recent hemorrhage. Histology was consistent with a MALT lymphoma.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Colonoscopic</a:t>
            </a:r>
            <a:r>
              <a:rPr lang="en-US" dirty="0" smtClean="0"/>
              <a:t> view of multiple </a:t>
            </a:r>
            <a:r>
              <a:rPr lang="en-US" dirty="0" err="1" smtClean="0"/>
              <a:t>polypoid</a:t>
            </a:r>
            <a:r>
              <a:rPr lang="en-US" dirty="0" smtClean="0"/>
              <a:t> lesions in the proximal colon. Histology was consistent with a mantle cell lymphoma.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Lobulated</a:t>
            </a:r>
            <a:r>
              <a:rPr lang="en-US" dirty="0" smtClean="0"/>
              <a:t>, ulcerated protuberances seen on retroflexed view during endoscopy in a patient with abdominal pain. Biopsy revealed them to be </a:t>
            </a:r>
            <a:r>
              <a:rPr lang="en-US" dirty="0" err="1" smtClean="0"/>
              <a:t>Burkitt</a:t>
            </a:r>
            <a:r>
              <a:rPr lang="en-US" dirty="0" smtClean="0"/>
              <a:t> lymphoma.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0D574-D999-4F9B-89EA-CFA8F90EF62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2720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large majority of cases are of B-cell lineage [6–8], while primary gastric T-cell lymphomas (PGTL) are exceedingly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rare and least well characterized malignancy and the clinical features have been described only in a few case reports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According to the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fewJapanese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reports, T-cell gastric lymphoma could reportedly be separated into two types by the presence or absence of human T-cell leukemia virus type </a:t>
            </a:r>
            <a:r>
              <a:rPr lang="pt-B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 (HTLV1).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However, this type of HTLV1 associated gastric T-cell lymphoma was found mainly in endemic area,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Japan</a:t>
            </a:r>
            <a:r>
              <a:rPr lang="pt-B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endParaRPr lang="pt-BR" sz="120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Due to the rarity of this tumor the precise classification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neoplasms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not associated with HTLV1 infection has so far remained obscure. Otherwise small and large intestinal lymphomas, gastric lymphomas of T-cell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immunophenotype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consist of only a few per cent and only a limited number of clinical reports are available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pt-B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T-cell</a:t>
            </a:r>
            <a:r>
              <a:rPr lang="pt-B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gastric</a:t>
            </a:r>
            <a:r>
              <a:rPr lang="pt-B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lymphoma</a:t>
            </a:r>
            <a:r>
              <a:rPr lang="pt-B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patients</a:t>
            </a:r>
            <a:r>
              <a:rPr lang="pt-B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often</a:t>
            </a:r>
            <a:r>
              <a:rPr lang="pt-B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demonstrate</a:t>
            </a:r>
            <a:r>
              <a:rPr lang="pt-B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lymphoma</a:t>
            </a:r>
            <a:r>
              <a:rPr lang="pt-B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cell</a:t>
            </a:r>
            <a:r>
              <a:rPr lang="pt-B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infiltration</a:t>
            </a:r>
            <a:r>
              <a:rPr lang="pt-B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 the whole gastric wall as well as high frequency of distant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lymph node metastasis unlike B-cell gastric lymphoma 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EBV, which is much more common than HTLV-1, has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been</a:t>
            </a:r>
            <a:r>
              <a:rPr lang="pt-B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reported to be associated occasionally with gastric B-cell lymphomas but is rarely associated with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gastric</a:t>
            </a:r>
            <a:r>
              <a:rPr lang="pt-B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T-cell</a:t>
            </a:r>
            <a:r>
              <a:rPr lang="pt-B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lymphomas</a:t>
            </a:r>
            <a:endParaRPr lang="en-US" sz="120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0D574-D999-4F9B-89EA-CFA8F90EF62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275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08850" y="476250"/>
            <a:ext cx="12461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ndalus" pitchFamily="18" charset="-78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5297760"/>
            <a:ext cx="5486400" cy="566738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864498"/>
            <a:ext cx="5486400" cy="804862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Char char="w"/>
        <a:defRPr sz="2800">
          <a:solidFill>
            <a:srgbClr val="FFFF9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file:///E:\Reuniao%20Anatomoendoscopica%2029-05-13\LINFOMA%20DEBORA%201.mov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Reuniao%20Anatomoendoscopica%2029-05-13\LINFOMA%20DEBORA%201.mov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pt-BR" sz="4000" dirty="0" smtClean="0">
                <a:latin typeface="+mn-lt"/>
              </a:rPr>
              <a:t>Reunião </a:t>
            </a:r>
            <a:r>
              <a:rPr lang="pt-BR" sz="4000" dirty="0" err="1" smtClean="0">
                <a:latin typeface="+mn-lt"/>
              </a:rPr>
              <a:t>Anatomoendoscópica</a:t>
            </a:r>
            <a:endParaRPr lang="pt-BR" sz="4000" dirty="0">
              <a:latin typeface="+mn-lt"/>
            </a:endParaRPr>
          </a:p>
        </p:txBody>
      </p:sp>
      <p:sp>
        <p:nvSpPr>
          <p:cNvPr id="3075" name="Subtítulo 7"/>
          <p:cNvSpPr>
            <a:spLocks noGrp="1"/>
          </p:cNvSpPr>
          <p:nvPr>
            <p:ph type="subTitle" idx="1"/>
          </p:nvPr>
        </p:nvSpPr>
        <p:spPr>
          <a:xfrm>
            <a:off x="1285852" y="4149080"/>
            <a:ext cx="6400800" cy="900122"/>
          </a:xfrm>
        </p:spPr>
        <p:txBody>
          <a:bodyPr/>
          <a:lstStyle/>
          <a:p>
            <a:r>
              <a:rPr lang="pt-BR" sz="2200" dirty="0" smtClean="0"/>
              <a:t>Dra. Débora Vieira </a:t>
            </a:r>
            <a:r>
              <a:rPr lang="pt-BR" sz="2200" dirty="0" err="1" smtClean="0"/>
              <a:t>Albers</a:t>
            </a:r>
            <a:endParaRPr lang="es-ES" sz="2200" dirty="0" smtClean="0"/>
          </a:p>
          <a:p>
            <a:r>
              <a:rPr lang="es-ES" sz="2200" dirty="0" smtClean="0"/>
              <a:t>Dr. </a:t>
            </a:r>
            <a:r>
              <a:rPr lang="es-ES" sz="2200" dirty="0" err="1" smtClean="0"/>
              <a:t>Thiago</a:t>
            </a:r>
            <a:r>
              <a:rPr lang="es-ES" sz="2200" dirty="0" smtClean="0"/>
              <a:t>  Ferreira de Souza</a:t>
            </a:r>
          </a:p>
          <a:p>
            <a:r>
              <a:rPr lang="es-ES" sz="2200" dirty="0" smtClean="0"/>
              <a:t>Dra. Elisa </a:t>
            </a:r>
            <a:r>
              <a:rPr lang="es-ES" sz="2200" dirty="0" err="1" smtClean="0"/>
              <a:t>Ryoka</a:t>
            </a:r>
            <a:r>
              <a:rPr lang="es-ES" sz="2200" dirty="0" smtClean="0"/>
              <a:t> Baba</a:t>
            </a:r>
          </a:p>
          <a:p>
            <a:r>
              <a:rPr lang="es-ES" sz="2200" dirty="0" smtClean="0"/>
              <a:t>Dr. Humberto </a:t>
            </a:r>
            <a:r>
              <a:rPr lang="es-ES" sz="2200" dirty="0" err="1" smtClean="0"/>
              <a:t>Kishi</a:t>
            </a:r>
            <a:endParaRPr lang="es-ES" sz="2200" dirty="0" smtClean="0"/>
          </a:p>
          <a:p>
            <a:endParaRPr lang="es-ES" sz="2200" dirty="0" smtClean="0">
              <a:latin typeface="Baskerville Old Face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547813" y="549275"/>
            <a:ext cx="5832475" cy="1014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Serviço de Endoscopia Gastrointestinal</a:t>
            </a:r>
            <a:br>
              <a:rPr lang="pt-BR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pt-BR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Hospital das Clínicas</a:t>
            </a:r>
            <a:br>
              <a:rPr lang="pt-BR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pt-BR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Faculdade de Medicina da Universidade de São Paulo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619250" y="6237312"/>
            <a:ext cx="5832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São Paulo, 30 de Abril de 2014</a:t>
            </a:r>
            <a:endParaRPr lang="pt-BR" i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pulmõ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819472"/>
            <a:ext cx="8748464" cy="8748464"/>
          </a:xfrm>
          <a:prstGeom prst="rect">
            <a:avLst/>
          </a:prstGeom>
          <a:noFill/>
        </p:spPr>
      </p:pic>
      <p:sp>
        <p:nvSpPr>
          <p:cNvPr id="5" name="Elipse 4"/>
          <p:cNvSpPr/>
          <p:nvPr/>
        </p:nvSpPr>
        <p:spPr bwMode="auto">
          <a:xfrm>
            <a:off x="3059832" y="4941168"/>
            <a:ext cx="1152128" cy="10081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Tm="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zidarley.rodrigues\Desktop\debs\PULMA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24744" y="-2259632"/>
            <a:ext cx="13969552" cy="10127239"/>
          </a:xfrm>
          <a:prstGeom prst="rect">
            <a:avLst/>
          </a:prstGeom>
          <a:noFill/>
        </p:spPr>
      </p:pic>
      <p:sp>
        <p:nvSpPr>
          <p:cNvPr id="5" name="Elipse 4"/>
          <p:cNvSpPr/>
          <p:nvPr/>
        </p:nvSpPr>
        <p:spPr bwMode="auto">
          <a:xfrm>
            <a:off x="3347864" y="2393885"/>
            <a:ext cx="936104" cy="81909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67544" y="2636912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TOMOGRAFIA ABDOME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4078097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pulmã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640960" cy="8640960"/>
          </a:xfrm>
          <a:prstGeom prst="rect">
            <a:avLst/>
          </a:prstGeom>
          <a:noFill/>
        </p:spPr>
      </p:pic>
      <p:sp>
        <p:nvSpPr>
          <p:cNvPr id="3" name="Elipse 2"/>
          <p:cNvSpPr/>
          <p:nvPr/>
        </p:nvSpPr>
        <p:spPr bwMode="auto">
          <a:xfrm>
            <a:off x="2267744" y="3501008"/>
            <a:ext cx="1316718" cy="1152128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Elipse 3"/>
          <p:cNvSpPr/>
          <p:nvPr/>
        </p:nvSpPr>
        <p:spPr bwMode="auto">
          <a:xfrm>
            <a:off x="2051720" y="1556792"/>
            <a:ext cx="1316718" cy="1152128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46040"/>
            <a:ext cx="8229600" cy="1143000"/>
          </a:xfrm>
        </p:spPr>
        <p:txBody>
          <a:bodyPr/>
          <a:lstStyle/>
          <a:p>
            <a:r>
              <a:rPr lang="pt-BR" b="1" dirty="0" smtClean="0"/>
              <a:t>ANATOMOPATOLÓGICO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4088220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HSK\estoma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3" y="258763"/>
            <a:ext cx="8461375" cy="6340475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7020272" y="5775647"/>
            <a:ext cx="143275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Bx</a:t>
            </a:r>
            <a:r>
              <a:rPr lang="pt-BR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gástrica</a:t>
            </a:r>
            <a:endParaRPr lang="pt-BR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HSK\duoden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41313" y="258763"/>
            <a:ext cx="8461375" cy="6340475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6660232" y="5775647"/>
            <a:ext cx="179279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Bx</a:t>
            </a:r>
            <a:r>
              <a:rPr lang="pt-BR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duodenal</a:t>
            </a:r>
            <a:endParaRPr lang="pt-BR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HSK\c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3" y="258763"/>
            <a:ext cx="8461375" cy="6340475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7524328" y="5775647"/>
            <a:ext cx="92869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CD 3</a:t>
            </a:r>
            <a:endParaRPr lang="pt-BR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HSK\ae1a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3" y="258763"/>
            <a:ext cx="8461375" cy="6340475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7020272" y="5877272"/>
            <a:ext cx="14401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2"/>
                </a:solidFill>
              </a:rPr>
              <a:t>AE1 + AE3</a:t>
            </a:r>
            <a:endParaRPr lang="pt-BR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HSK\cd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3" y="258763"/>
            <a:ext cx="8461375" cy="6340475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7380312" y="5877272"/>
            <a:ext cx="10801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2"/>
                </a:solidFill>
              </a:rPr>
              <a:t>CD20</a:t>
            </a:r>
            <a:endParaRPr lang="pt-BR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latin typeface="+mn-lt"/>
              </a:rPr>
              <a:t/>
            </a:r>
            <a:br>
              <a:rPr lang="pt-BR" sz="4000" b="1" dirty="0" smtClean="0">
                <a:latin typeface="+mn-lt"/>
              </a:rPr>
            </a:br>
            <a:endParaRPr lang="pt-BR" sz="4000" b="1" dirty="0" smtClean="0">
              <a:latin typeface="+mn-lt"/>
            </a:endParaRPr>
          </a:p>
        </p:txBody>
      </p:sp>
      <p:sp>
        <p:nvSpPr>
          <p:cNvPr id="409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24425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pt-BR" dirty="0" smtClean="0">
                <a:solidFill>
                  <a:schemeClr val="tx1"/>
                </a:solidFill>
              </a:rPr>
              <a:t>     </a:t>
            </a:r>
          </a:p>
          <a:p>
            <a:pPr>
              <a:lnSpc>
                <a:spcPct val="150000"/>
              </a:lnSpc>
              <a:buNone/>
            </a:pPr>
            <a:r>
              <a:rPr lang="pt-BR" dirty="0" smtClean="0">
                <a:solidFill>
                  <a:schemeClr val="tx1"/>
                </a:solidFill>
              </a:rPr>
              <a:t>     N. M. S., sexo feminino, 56 anos, branca, casada, doméstica, natural de Olinda-PE, procedente de São Paulo-SP</a:t>
            </a:r>
          </a:p>
          <a:p>
            <a:pPr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pt-BR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dirty="0">
                <a:solidFill>
                  <a:schemeClr val="tx1"/>
                </a:solidFill>
              </a:rPr>
              <a:t> </a:t>
            </a:r>
            <a:endParaRPr lang="pt-BR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HSK\ki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3" y="258763"/>
            <a:ext cx="8461375" cy="6340475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7380312" y="5877272"/>
            <a:ext cx="10801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2"/>
                </a:solidFill>
              </a:rPr>
              <a:t>KI67</a:t>
            </a:r>
            <a:endParaRPr lang="pt-BR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/>
              <a:t>ANATOMOPATOLÓGICO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924425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pt-BR" b="1" u="sng" dirty="0" smtClean="0">
                <a:solidFill>
                  <a:schemeClr val="tx1"/>
                </a:solidFill>
              </a:rPr>
              <a:t>Laudo descritivo</a:t>
            </a:r>
            <a:endParaRPr lang="pt-BR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chemeClr val="tx1"/>
                </a:solidFill>
              </a:rPr>
              <a:t>Material: 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estômago e duodeno </a:t>
            </a:r>
            <a:endParaRPr lang="pt-BR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pt-BR" b="1" u="sng" dirty="0" smtClean="0">
                <a:solidFill>
                  <a:schemeClr val="tx1"/>
                </a:solidFill>
              </a:rPr>
              <a:t>Conclusão</a:t>
            </a:r>
            <a:endParaRPr lang="pt-BR" u="sng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pt-BR" dirty="0" smtClean="0">
                <a:solidFill>
                  <a:schemeClr val="tx1"/>
                </a:solidFill>
              </a:rPr>
              <a:t>	Biópsia </a:t>
            </a:r>
            <a:r>
              <a:rPr lang="pt-BR" dirty="0" smtClean="0">
                <a:solidFill>
                  <a:schemeClr val="tx1"/>
                </a:solidFill>
              </a:rPr>
              <a:t>gástrica e duodenal:</a:t>
            </a:r>
            <a:endParaRPr lang="pt-BR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rgbClr val="FFC000"/>
                </a:solidFill>
              </a:rPr>
              <a:t>LINFOMA DIFUSO DE GRANDES CÉLULAS B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A pesquisa de </a:t>
            </a:r>
            <a:r>
              <a:rPr lang="pt-BR" i="1" dirty="0" err="1" smtClean="0">
                <a:solidFill>
                  <a:schemeClr val="tx1"/>
                </a:solidFill>
              </a:rPr>
              <a:t>Helicobacter</a:t>
            </a:r>
            <a:r>
              <a:rPr lang="pt-BR" i="1" dirty="0" smtClean="0">
                <a:solidFill>
                  <a:schemeClr val="tx1"/>
                </a:solidFill>
              </a:rPr>
              <a:t> </a:t>
            </a:r>
            <a:r>
              <a:rPr lang="pt-BR" i="1" dirty="0" err="1" smtClean="0">
                <a:solidFill>
                  <a:schemeClr val="tx1"/>
                </a:solidFill>
              </a:rPr>
              <a:t>pylori</a:t>
            </a:r>
            <a:r>
              <a:rPr lang="pt-BR" i="1" dirty="0" smtClean="0">
                <a:solidFill>
                  <a:schemeClr val="tx1"/>
                </a:solidFill>
              </a:rPr>
              <a:t> : </a:t>
            </a:r>
            <a:r>
              <a:rPr lang="pt-BR" dirty="0" smtClean="0">
                <a:solidFill>
                  <a:schemeClr val="tx1"/>
                </a:solidFill>
              </a:rPr>
              <a:t>negativa</a:t>
            </a:r>
          </a:p>
          <a:p>
            <a:pPr>
              <a:lnSpc>
                <a:spcPct val="150000"/>
              </a:lnSpc>
            </a:pP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/>
              <a:t>IMUNO-HISTOQUÍMICA</a:t>
            </a:r>
            <a:endParaRPr lang="pt-BR" sz="40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267744" y="1988840"/>
          <a:ext cx="4429156" cy="2531663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038818"/>
                <a:gridCol w="2390338"/>
              </a:tblGrid>
              <a:tr h="714662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MARCADOR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RESULTADO</a:t>
                      </a:r>
                      <a:endParaRPr lang="pt-BR" sz="2400" dirty="0"/>
                    </a:p>
                  </a:txBody>
                  <a:tcPr/>
                </a:tc>
              </a:tr>
              <a:tr h="437466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KI 67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POSITIVO </a:t>
                      </a:r>
                      <a:r>
                        <a:rPr lang="pt-BR" sz="1400" dirty="0" smtClean="0"/>
                        <a:t>(ALTO ÍNDICE)</a:t>
                      </a:r>
                      <a:endParaRPr lang="pt-BR" sz="1400" dirty="0"/>
                    </a:p>
                  </a:txBody>
                  <a:tcPr/>
                </a:tc>
              </a:tr>
              <a:tr h="459845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CD 20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POSITIVO</a:t>
                      </a:r>
                      <a:endParaRPr lang="pt-BR" dirty="0"/>
                    </a:p>
                  </a:txBody>
                  <a:tcPr/>
                </a:tc>
              </a:tr>
              <a:tr h="459845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CD 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NEGATIVO</a:t>
                      </a:r>
                      <a:endParaRPr lang="pt-BR" dirty="0"/>
                    </a:p>
                  </a:txBody>
                  <a:tcPr/>
                </a:tc>
              </a:tr>
              <a:tr h="459845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AE-1 / AE-3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NEGATIVO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131811" y="5445224"/>
            <a:ext cx="6968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C000"/>
                </a:solidFill>
                <a:latin typeface="+mn-lt"/>
              </a:rPr>
              <a:t>CONCLUSÃO: Linfoma Difuso de Grandes Células B</a:t>
            </a:r>
            <a:endParaRPr lang="pt-BR" sz="2400" dirty="0">
              <a:solidFill>
                <a:srgbClr val="FFC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4000" b="1" dirty="0" smtClean="0"/>
              <a:t>EVOLUÇÃO CLÍNICA 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484784"/>
            <a:ext cx="8329642" cy="4654063"/>
          </a:xfrm>
        </p:spPr>
        <p:txBody>
          <a:bodyPr/>
          <a:lstStyle/>
          <a:p>
            <a:endParaRPr lang="pt-BR" sz="2000" dirty="0" smtClean="0">
              <a:solidFill>
                <a:schemeClr val="tx1"/>
              </a:solidFill>
            </a:endParaRPr>
          </a:p>
          <a:p>
            <a:endParaRPr lang="pt-BR" sz="2000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Dieta pela SNE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Choque séptico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Óbito 25 dias após o diagnóstico</a:t>
            </a:r>
          </a:p>
          <a:p>
            <a:pPr>
              <a:buNone/>
            </a:pPr>
            <a:endParaRPr lang="pt-BR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+mn-lt"/>
              </a:rPr>
              <a:t>SVO</a:t>
            </a:r>
            <a:endParaRPr lang="pt-BR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39841"/>
          </a:xfrm>
        </p:spPr>
        <p:txBody>
          <a:bodyPr/>
          <a:lstStyle/>
          <a:p>
            <a:r>
              <a:rPr lang="pt-BR" sz="2400" dirty="0" smtClean="0">
                <a:solidFill>
                  <a:schemeClr val="tx1"/>
                </a:solidFill>
              </a:rPr>
              <a:t>Estômago: Lesões nodulares múltiplas</a:t>
            </a:r>
          </a:p>
          <a:p>
            <a:endParaRPr lang="pt-BR" sz="2400" dirty="0" smtClean="0">
              <a:solidFill>
                <a:schemeClr val="tx1"/>
              </a:solidFill>
            </a:endParaRPr>
          </a:p>
          <a:p>
            <a:r>
              <a:rPr lang="pt-BR" sz="2400" dirty="0" smtClean="0">
                <a:solidFill>
                  <a:schemeClr val="tx1"/>
                </a:solidFill>
              </a:rPr>
              <a:t>Pulmão direito (lobo superior): lesão nodular única</a:t>
            </a:r>
          </a:p>
          <a:p>
            <a:endParaRPr lang="pt-BR" sz="2400" dirty="0" smtClean="0">
              <a:solidFill>
                <a:schemeClr val="tx1"/>
              </a:solidFill>
            </a:endParaRPr>
          </a:p>
          <a:p>
            <a:r>
              <a:rPr lang="pt-BR" sz="2400" dirty="0" smtClean="0">
                <a:solidFill>
                  <a:schemeClr val="tx1"/>
                </a:solidFill>
              </a:rPr>
              <a:t>Intestino grosso:  nódulos múltiplos</a:t>
            </a:r>
          </a:p>
          <a:p>
            <a:endParaRPr lang="pt-BR" sz="2400" dirty="0" smtClean="0">
              <a:solidFill>
                <a:schemeClr val="tx1"/>
              </a:solidFill>
            </a:endParaRPr>
          </a:p>
          <a:p>
            <a:r>
              <a:rPr lang="pt-BR" sz="2400" dirty="0" smtClean="0">
                <a:solidFill>
                  <a:schemeClr val="tx1"/>
                </a:solidFill>
              </a:rPr>
              <a:t>Fígado: lesões múltiplas de até 6cm</a:t>
            </a:r>
          </a:p>
          <a:p>
            <a:endParaRPr lang="pt-BR" sz="2400" dirty="0" smtClean="0">
              <a:solidFill>
                <a:schemeClr val="tx1"/>
              </a:solidFill>
            </a:endParaRPr>
          </a:p>
          <a:p>
            <a:r>
              <a:rPr lang="pt-BR" sz="2400" dirty="0" smtClean="0">
                <a:solidFill>
                  <a:schemeClr val="tx1"/>
                </a:solidFill>
              </a:rPr>
              <a:t>Rins: nódulos de até 2cm bilateralmente</a:t>
            </a:r>
          </a:p>
          <a:p>
            <a:endParaRPr lang="pt-BR" sz="2400" dirty="0" smtClean="0">
              <a:solidFill>
                <a:schemeClr val="tx1"/>
              </a:solidFill>
            </a:endParaRPr>
          </a:p>
          <a:p>
            <a:r>
              <a:rPr lang="pt-BR" sz="2400" dirty="0" smtClean="0">
                <a:solidFill>
                  <a:schemeClr val="tx1"/>
                </a:solidFill>
              </a:rPr>
              <a:t>Adrenais: nódulos bilateralmente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+mn-lt"/>
              </a:rPr>
              <a:t>SVO</a:t>
            </a:r>
            <a:endParaRPr lang="pt-BR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u="sng" dirty="0" smtClean="0">
                <a:solidFill>
                  <a:srgbClr val="FFFF00"/>
                </a:solidFill>
              </a:rPr>
              <a:t>Medula Óssea</a:t>
            </a:r>
          </a:p>
          <a:p>
            <a:pPr algn="ctr">
              <a:buNone/>
            </a:pPr>
            <a:endParaRPr lang="pt-BR" u="sng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pt-BR" sz="2000" dirty="0" smtClean="0"/>
              <a:t>      </a:t>
            </a:r>
            <a:r>
              <a:rPr lang="pt-BR" sz="2000" dirty="0" err="1" smtClean="0">
                <a:solidFill>
                  <a:srgbClr val="FFFFFF"/>
                </a:solidFill>
              </a:rPr>
              <a:t>Hipocelular</a:t>
            </a:r>
            <a:r>
              <a:rPr lang="pt-BR" sz="2000" dirty="0" smtClean="0">
                <a:solidFill>
                  <a:srgbClr val="FFFFFF"/>
                </a:solidFill>
              </a:rPr>
              <a:t> para idade (70% de células adiposas) às custas das três séries </a:t>
            </a:r>
            <a:r>
              <a:rPr lang="pt-BR" sz="2000" dirty="0" err="1" smtClean="0">
                <a:solidFill>
                  <a:srgbClr val="FFFFFF"/>
                </a:solidFill>
              </a:rPr>
              <a:t>normomaturativas</a:t>
            </a:r>
            <a:r>
              <a:rPr lang="pt-BR" sz="2000" dirty="0" smtClean="0">
                <a:solidFill>
                  <a:srgbClr val="FFFFFF"/>
                </a:solidFill>
              </a:rPr>
              <a:t>.</a:t>
            </a:r>
          </a:p>
          <a:p>
            <a:pPr>
              <a:buNone/>
            </a:pPr>
            <a:endParaRPr lang="pt-BR" sz="2000" dirty="0" smtClean="0">
              <a:solidFill>
                <a:srgbClr val="FFFFFF"/>
              </a:solidFill>
            </a:endParaRPr>
          </a:p>
          <a:p>
            <a:pPr>
              <a:buNone/>
            </a:pPr>
            <a:r>
              <a:rPr lang="pt-BR" sz="2000" dirty="0" smtClean="0">
                <a:solidFill>
                  <a:srgbClr val="FFFFFF"/>
                </a:solidFill>
              </a:rPr>
              <a:t>       </a:t>
            </a:r>
            <a:r>
              <a:rPr lang="pt-BR" sz="2000" dirty="0" smtClean="0">
                <a:solidFill>
                  <a:srgbClr val="FFFF00"/>
                </a:solidFill>
              </a:rPr>
              <a:t>AUSÊNCIA DE INFILTRAÇÃO LINFOMATOSA.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/>
          </p:cNvGraphicFramePr>
          <p:nvPr/>
        </p:nvGraphicFramePr>
        <p:xfrm>
          <a:off x="2483768" y="4725144"/>
          <a:ext cx="4248472" cy="111023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124236"/>
                <a:gridCol w="2124236"/>
              </a:tblGrid>
              <a:tr h="50063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MARCADOR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RESULTADO</a:t>
                      </a:r>
                      <a:endParaRPr lang="pt-BR" sz="1800" dirty="0"/>
                    </a:p>
                  </a:txBody>
                  <a:tcPr/>
                </a:tc>
              </a:tr>
              <a:tr h="294084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CD 20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POSITIVO</a:t>
                      </a:r>
                      <a:endParaRPr lang="pt-BR" sz="1400" dirty="0"/>
                    </a:p>
                  </a:txBody>
                  <a:tcPr/>
                </a:tc>
              </a:tr>
              <a:tr h="294084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CD 3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POSITIVO</a:t>
                      </a:r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5652120" y="3130860"/>
            <a:ext cx="3187080" cy="275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Char char="w"/>
              <a:defRPr sz="2800">
                <a:solidFill>
                  <a:srgbClr val="FFFF9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pt-BR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/>
              <a:t>LINFOMAS 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24425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O envolvimento </a:t>
            </a:r>
            <a:r>
              <a:rPr lang="pt-BR" dirty="0" err="1" smtClean="0">
                <a:solidFill>
                  <a:schemeClr val="tx1"/>
                </a:solidFill>
              </a:rPr>
              <a:t>extranodal</a:t>
            </a:r>
            <a:r>
              <a:rPr lang="pt-BR" dirty="0" smtClean="0">
                <a:solidFill>
                  <a:schemeClr val="tx1"/>
                </a:solidFill>
              </a:rPr>
              <a:t> do LNH corresponde a 40% dos casos</a:t>
            </a:r>
          </a:p>
          <a:p>
            <a:endParaRPr lang="pt-BR" sz="1500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O estômago é o órgão mais acometido (60%)</a:t>
            </a:r>
          </a:p>
          <a:p>
            <a:endParaRPr lang="pt-BR" sz="1500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Linfoma gástrico primário: 15% das neoplasias gástricas e 2% dos linfomas</a:t>
            </a:r>
          </a:p>
          <a:p>
            <a:endParaRPr lang="pt-BR" sz="1500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Ocorrem mais comumente no antro</a:t>
            </a:r>
          </a:p>
          <a:p>
            <a:endParaRPr lang="pt-BR" sz="1500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As </a:t>
            </a:r>
            <a:r>
              <a:rPr lang="pt-BR" dirty="0" err="1" smtClean="0">
                <a:solidFill>
                  <a:schemeClr val="tx1"/>
                </a:solidFill>
              </a:rPr>
              <a:t>imundeficiências</a:t>
            </a:r>
            <a:r>
              <a:rPr lang="pt-BR" dirty="0" smtClean="0">
                <a:solidFill>
                  <a:schemeClr val="tx1"/>
                </a:solidFill>
              </a:rPr>
              <a:t>, assim como a infecção pelo </a:t>
            </a:r>
            <a:r>
              <a:rPr lang="pt-BR" i="1" dirty="0" smtClean="0">
                <a:solidFill>
                  <a:schemeClr val="tx1"/>
                </a:solidFill>
              </a:rPr>
              <a:t>H. </a:t>
            </a:r>
            <a:r>
              <a:rPr lang="pt-BR" i="1" dirty="0" err="1" smtClean="0">
                <a:solidFill>
                  <a:schemeClr val="tx1"/>
                </a:solidFill>
              </a:rPr>
              <a:t>pylori</a:t>
            </a:r>
            <a:r>
              <a:rPr lang="pt-BR" dirty="0" smtClean="0">
                <a:solidFill>
                  <a:schemeClr val="tx1"/>
                </a:solidFill>
              </a:rPr>
              <a:t>, são fatores de risco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/>
              <a:t>LINFOMAS GÁSTRICOS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324544" y="1528911"/>
            <a:ext cx="8229600" cy="4924425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Características endoscópicas</a:t>
            </a:r>
          </a:p>
          <a:p>
            <a:endParaRPr lang="pt-BR" sz="200" dirty="0" smtClean="0">
              <a:solidFill>
                <a:schemeClr val="tx1"/>
              </a:solidFill>
            </a:endParaRPr>
          </a:p>
          <a:p>
            <a:pPr lvl="1"/>
            <a:r>
              <a:rPr lang="en-US" sz="2800" dirty="0" err="1" smtClean="0"/>
              <a:t>Eritema</a:t>
            </a:r>
            <a:r>
              <a:rPr lang="en-US" sz="2800" dirty="0" smtClean="0"/>
              <a:t> </a:t>
            </a:r>
            <a:r>
              <a:rPr lang="en-US" sz="2800" dirty="0" err="1" smtClean="0"/>
              <a:t>da</a:t>
            </a:r>
            <a:r>
              <a:rPr lang="en-US" sz="2800" dirty="0" smtClean="0"/>
              <a:t> mucosa</a:t>
            </a:r>
          </a:p>
          <a:p>
            <a:pPr lvl="1"/>
            <a:r>
              <a:rPr lang="en-US" sz="2800" dirty="0" err="1" smtClean="0"/>
              <a:t>Hipertrofia</a:t>
            </a:r>
            <a:r>
              <a:rPr lang="en-US" sz="2800" dirty="0" smtClean="0"/>
              <a:t> de </a:t>
            </a:r>
            <a:r>
              <a:rPr lang="en-US" sz="2800" dirty="0" err="1" smtClean="0"/>
              <a:t>pregas</a:t>
            </a:r>
            <a:endParaRPr lang="en-US" sz="2800" dirty="0" smtClean="0"/>
          </a:p>
          <a:p>
            <a:pPr lvl="1"/>
            <a:r>
              <a:rPr lang="en-US" sz="2800" dirty="0" err="1" smtClean="0"/>
              <a:t>Lesões</a:t>
            </a:r>
            <a:r>
              <a:rPr lang="en-US" sz="2800" dirty="0" smtClean="0"/>
              <a:t> </a:t>
            </a:r>
            <a:r>
              <a:rPr lang="en-US" sz="2800" dirty="0" err="1" smtClean="0"/>
              <a:t>polipóides</a:t>
            </a:r>
            <a:endParaRPr lang="en-US" sz="2800" dirty="0" smtClean="0"/>
          </a:p>
          <a:p>
            <a:pPr lvl="1"/>
            <a:r>
              <a:rPr lang="en-US" sz="2800" dirty="0" err="1" smtClean="0"/>
              <a:t>Lesões</a:t>
            </a:r>
            <a:r>
              <a:rPr lang="en-US" sz="2800" dirty="0" smtClean="0"/>
              <a:t> </a:t>
            </a:r>
            <a:r>
              <a:rPr lang="en-US" sz="2800" dirty="0" err="1" smtClean="0"/>
              <a:t>tipo</a:t>
            </a:r>
            <a:r>
              <a:rPr lang="en-US" sz="2800" dirty="0" smtClean="0"/>
              <a:t> </a:t>
            </a:r>
            <a:r>
              <a:rPr lang="en-US" sz="2800" dirty="0" err="1" smtClean="0"/>
              <a:t>massa</a:t>
            </a:r>
            <a:endParaRPr lang="en-US" sz="2800" dirty="0" smtClean="0"/>
          </a:p>
          <a:p>
            <a:pPr lvl="1"/>
            <a:r>
              <a:rPr lang="en-US" sz="2800" dirty="0" err="1" smtClean="0"/>
              <a:t>Ulcerações</a:t>
            </a:r>
            <a:endParaRPr lang="en-US" sz="2800" dirty="0" smtClean="0"/>
          </a:p>
          <a:p>
            <a:pPr lvl="1"/>
            <a:r>
              <a:rPr lang="en-US" sz="2800" dirty="0" smtClean="0"/>
              <a:t>Nodularidade</a:t>
            </a:r>
          </a:p>
          <a:p>
            <a:pPr lvl="1"/>
            <a:r>
              <a:rPr lang="en-US" sz="2800" dirty="0" err="1" smtClean="0"/>
              <a:t>Acometimento</a:t>
            </a:r>
            <a:r>
              <a:rPr lang="en-US" sz="2800" dirty="0" smtClean="0"/>
              <a:t> multifocal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8" name="Picture 2" descr="Imag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50023" b="1736"/>
          <a:stretch>
            <a:fillRect/>
          </a:stretch>
        </p:blipFill>
        <p:spPr bwMode="auto">
          <a:xfrm>
            <a:off x="4788024" y="1988840"/>
            <a:ext cx="396044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Imag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0049"/>
          <a:stretch>
            <a:fillRect/>
          </a:stretch>
        </p:blipFill>
        <p:spPr bwMode="auto">
          <a:xfrm>
            <a:off x="4788024" y="1861190"/>
            <a:ext cx="4032448" cy="3574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3" y="1844824"/>
            <a:ext cx="4124006" cy="3631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700808"/>
            <a:ext cx="4032448" cy="3870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1744587"/>
            <a:ext cx="5184576" cy="3811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/>
              <a:t>LINFOMAS GÁSTRICOS</a:t>
            </a:r>
            <a:endParaRPr lang="pt-BR" sz="4000" b="1" dirty="0"/>
          </a:p>
        </p:txBody>
      </p:sp>
      <p:pic>
        <p:nvPicPr>
          <p:cNvPr id="4" name="Picture 2" descr="Imag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71934" y="1928802"/>
            <a:ext cx="2794254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700808"/>
            <a:ext cx="1755887" cy="1546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357562"/>
            <a:ext cx="1643074" cy="1635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3214685"/>
            <a:ext cx="2357454" cy="1733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-324544" y="1528911"/>
            <a:ext cx="82296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Char char="w"/>
              <a:tabLst/>
              <a:defRPr/>
            </a:pPr>
            <a:r>
              <a:rPr kumimoji="0" lang="pt-BR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Características endoscópicas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Char char="w"/>
              <a:tabLst/>
              <a:defRPr/>
            </a:pPr>
            <a:endParaRPr kumimoji="0" lang="pt-BR" sz="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Eritema da mucosa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Hipertrofia de pregas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Lesões polipóides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Lesões tipo massa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Ulcerações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Nodularidade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Acometimento multifocal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Char char="w"/>
              <a:tabLst/>
              <a:defRPr/>
            </a:pP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xmlns="" val="1913426992"/>
              </p:ext>
            </p:extLst>
          </p:nvPr>
        </p:nvGraphicFramePr>
        <p:xfrm>
          <a:off x="755576" y="2204864"/>
          <a:ext cx="7776864" cy="4208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LINFOMAS GÁSTRICOS</a:t>
            </a:r>
            <a:endParaRPr kumimoji="0" lang="pt-BR" sz="4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04971"/>
            <a:ext cx="8229600" cy="4924425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Subtipos histológicos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latin typeface="+mn-lt"/>
              </a:rPr>
              <a:t>ANAMNESE</a:t>
            </a:r>
          </a:p>
        </p:txBody>
      </p:sp>
      <p:sp>
        <p:nvSpPr>
          <p:cNvPr id="409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pt-BR" sz="2400" dirty="0" smtClean="0">
                <a:solidFill>
                  <a:srgbClr val="FFFF00"/>
                </a:solidFill>
              </a:rPr>
              <a:t>HMA: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solidFill>
                  <a:srgbClr val="FFFF00"/>
                </a:solidFill>
              </a:rPr>
              <a:t> </a:t>
            </a:r>
            <a:r>
              <a:rPr lang="pt-BR" sz="2400" dirty="0" smtClean="0">
                <a:solidFill>
                  <a:schemeClr val="tx1"/>
                </a:solidFill>
              </a:rPr>
              <a:t>Perda de 20Kg em 6 meses</a:t>
            </a:r>
          </a:p>
          <a:p>
            <a:r>
              <a:rPr lang="pt-BR" sz="2400" dirty="0" smtClean="0">
                <a:solidFill>
                  <a:schemeClr val="tx1"/>
                </a:solidFill>
              </a:rPr>
              <a:t> Vômitos </a:t>
            </a:r>
          </a:p>
          <a:p>
            <a:r>
              <a:rPr lang="pt-BR" sz="2400" dirty="0" smtClean="0">
                <a:solidFill>
                  <a:schemeClr val="tx1"/>
                </a:solidFill>
              </a:rPr>
              <a:t> Dor abdominal</a:t>
            </a:r>
          </a:p>
          <a:p>
            <a:r>
              <a:rPr lang="pt-BR" sz="2400" dirty="0" smtClean="0">
                <a:solidFill>
                  <a:schemeClr val="tx1"/>
                </a:solidFill>
              </a:rPr>
              <a:t> Nega febre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err="1" smtClean="0">
                <a:solidFill>
                  <a:srgbClr val="FFFF00"/>
                </a:solidFill>
              </a:rPr>
              <a:t>Antecedentes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Pessoais</a:t>
            </a:r>
            <a:r>
              <a:rPr lang="en-US" sz="2400" dirty="0" smtClean="0">
                <a:solidFill>
                  <a:srgbClr val="FFFF00"/>
                </a:solidFill>
              </a:rPr>
              <a:t>:</a:t>
            </a:r>
          </a:p>
          <a:p>
            <a:r>
              <a:rPr lang="pt-BR" sz="2400" dirty="0" smtClean="0">
                <a:solidFill>
                  <a:schemeClr val="tx1"/>
                </a:solidFill>
              </a:rPr>
              <a:t>Hipertensa</a:t>
            </a:r>
          </a:p>
          <a:p>
            <a:r>
              <a:rPr lang="pt-BR" sz="2400" dirty="0" smtClean="0">
                <a:solidFill>
                  <a:schemeClr val="tx1"/>
                </a:solidFill>
              </a:rPr>
              <a:t>Nega cirurgias prévias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Nega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etilismo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tabagismo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err="1" smtClean="0">
                <a:solidFill>
                  <a:srgbClr val="FFFF00"/>
                </a:solidFill>
              </a:rPr>
              <a:t>Antecedentes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Familiares</a:t>
            </a:r>
            <a:r>
              <a:rPr lang="en-US" sz="2400" dirty="0" smtClean="0">
                <a:solidFill>
                  <a:srgbClr val="FFFF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solidFill>
                  <a:schemeClr val="tx1"/>
                </a:solidFill>
              </a:rPr>
              <a:t>Mãe falecida por neoplasia de mama</a:t>
            </a:r>
          </a:p>
          <a:p>
            <a:pPr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pt-BR" dirty="0" smtClean="0">
                <a:solidFill>
                  <a:schemeClr val="tx1"/>
                </a:solidFill>
              </a:rPr>
              <a:t>                                  </a:t>
            </a: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 </a:t>
            </a:r>
            <a:endParaRPr lang="pt-BR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/>
              <a:t>Linfoma Difuso de Grandes Células </a:t>
            </a:r>
            <a:r>
              <a:rPr lang="pt-BR" sz="4000" b="1" dirty="0" err="1" smtClean="0"/>
              <a:t>B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41696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Mais comum do TGI (estômago e região ileocecal)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Pacientes &gt; 50 anos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Morfologia variável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Surgem </a:t>
            </a:r>
            <a:r>
              <a:rPr lang="pt-BR" i="1" dirty="0" smtClean="0">
                <a:solidFill>
                  <a:schemeClr val="tx1"/>
                </a:solidFill>
              </a:rPr>
              <a:t>de novo </a:t>
            </a:r>
            <a:r>
              <a:rPr lang="pt-BR" dirty="0" smtClean="0">
                <a:solidFill>
                  <a:schemeClr val="tx1"/>
                </a:solidFill>
              </a:rPr>
              <a:t>ou a partir de linfoma de baixo grau histológico (MALT)</a:t>
            </a:r>
          </a:p>
          <a:p>
            <a:endParaRPr lang="pt-BR" sz="1000" dirty="0">
              <a:solidFill>
                <a:schemeClr val="tx1"/>
              </a:solidFill>
            </a:endParaRPr>
          </a:p>
          <a:p>
            <a:endParaRPr lang="pt-BR" sz="1000" dirty="0" smtClean="0">
              <a:solidFill>
                <a:schemeClr val="tx1"/>
              </a:solidFill>
            </a:endParaRPr>
          </a:p>
          <a:p>
            <a:endParaRPr lang="pt-BR" sz="1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>
                <a:latin typeface="+mn-lt"/>
              </a:rPr>
              <a:t>Estadiamento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0779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TC de </a:t>
            </a:r>
            <a:r>
              <a:rPr lang="en-US" dirty="0" err="1" smtClean="0">
                <a:solidFill>
                  <a:schemeClr val="tx1"/>
                </a:solidFill>
              </a:rPr>
              <a:t>tórax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abdômen</a:t>
            </a:r>
            <a:r>
              <a:rPr lang="en-US" dirty="0" smtClean="0">
                <a:solidFill>
                  <a:schemeClr val="tx1"/>
                </a:solidFill>
              </a:rPr>
              <a:t> e </a:t>
            </a:r>
            <a:r>
              <a:rPr lang="en-US" dirty="0" err="1" smtClean="0">
                <a:solidFill>
                  <a:schemeClr val="tx1"/>
                </a:solidFill>
              </a:rPr>
              <a:t>pelve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Biópsia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medula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óssea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Pesquisa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i="1" dirty="0" smtClean="0">
                <a:solidFill>
                  <a:schemeClr val="tx1"/>
                </a:solidFill>
              </a:rPr>
              <a:t>H. pylori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US </a:t>
            </a:r>
            <a:r>
              <a:rPr lang="en-US" dirty="0" err="1" smtClean="0">
                <a:solidFill>
                  <a:schemeClr val="tx1"/>
                </a:solidFill>
              </a:rPr>
              <a:t>Endoscópico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708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sz="4000" b="1" dirty="0" err="1" smtClean="0">
                <a:latin typeface="+mn-lt"/>
              </a:rPr>
              <a:t>Estadiamento</a:t>
            </a:r>
            <a:r>
              <a:rPr lang="en-US" sz="4000" b="1" dirty="0" smtClean="0">
                <a:latin typeface="+mn-lt"/>
              </a:rPr>
              <a:t> </a:t>
            </a:r>
            <a:endParaRPr lang="en-US" sz="4000" b="1" dirty="0">
              <a:latin typeface="+mn-lt"/>
            </a:endParaRPr>
          </a:p>
        </p:txBody>
      </p:sp>
      <p:pic>
        <p:nvPicPr>
          <p:cNvPr id="4" name="Content Placeholder 3" descr="tabela.tif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686" r="-12686"/>
          <a:stretch>
            <a:fillRect/>
          </a:stretch>
        </p:blipFill>
        <p:spPr>
          <a:xfrm>
            <a:off x="336550" y="1340768"/>
            <a:ext cx="8350250" cy="4896544"/>
          </a:xfrm>
        </p:spPr>
      </p:pic>
      <p:sp>
        <p:nvSpPr>
          <p:cNvPr id="3" name="CaixaDeTexto 2"/>
          <p:cNvSpPr txBox="1"/>
          <p:nvPr/>
        </p:nvSpPr>
        <p:spPr>
          <a:xfrm>
            <a:off x="6012160" y="6453336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 smtClean="0"/>
              <a:t>Ann </a:t>
            </a:r>
            <a:r>
              <a:rPr lang="pt-BR" sz="1400" i="1" dirty="0" err="1" smtClean="0"/>
              <a:t>Oncol</a:t>
            </a:r>
            <a:r>
              <a:rPr lang="pt-BR" sz="1400" dirty="0" smtClean="0"/>
              <a:t>. 1994; 5:397-400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3785126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latin typeface="+mn-lt"/>
              </a:rPr>
              <a:t>Tratamento</a:t>
            </a:r>
            <a:endParaRPr lang="pt-BR" sz="40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3857"/>
          </a:xfrm>
        </p:spPr>
        <p:txBody>
          <a:bodyPr/>
          <a:lstStyle/>
          <a:p>
            <a:pPr lvl="1">
              <a:lnSpc>
                <a:spcPct val="200000"/>
              </a:lnSpc>
            </a:pPr>
            <a:r>
              <a:rPr lang="pt-BR" sz="2600" dirty="0" smtClean="0"/>
              <a:t>Cirurgia: questionável → gastrectomia total</a:t>
            </a:r>
          </a:p>
          <a:p>
            <a:pPr lvl="1">
              <a:lnSpc>
                <a:spcPct val="200000"/>
              </a:lnSpc>
            </a:pPr>
            <a:r>
              <a:rPr lang="pt-BR" sz="2600" dirty="0"/>
              <a:t>Tratamento do </a:t>
            </a:r>
            <a:r>
              <a:rPr lang="pt-BR" sz="2600" i="1" dirty="0"/>
              <a:t>H. </a:t>
            </a:r>
            <a:r>
              <a:rPr lang="pt-BR" sz="2600" i="1" dirty="0" err="1"/>
              <a:t>pylori</a:t>
            </a:r>
            <a:r>
              <a:rPr lang="pt-BR" sz="2600" i="1" dirty="0"/>
              <a:t> </a:t>
            </a:r>
            <a:r>
              <a:rPr lang="pt-BR" sz="2600" dirty="0"/>
              <a:t>: localizado e </a:t>
            </a:r>
            <a:r>
              <a:rPr lang="pt-BR" sz="2600" dirty="0" smtClean="0"/>
              <a:t>superficial</a:t>
            </a:r>
          </a:p>
          <a:p>
            <a:pPr lvl="1">
              <a:lnSpc>
                <a:spcPct val="200000"/>
              </a:lnSpc>
            </a:pPr>
            <a:r>
              <a:rPr lang="pt-BR" sz="2600" dirty="0" smtClean="0"/>
              <a:t>Radioterapia</a:t>
            </a:r>
          </a:p>
          <a:p>
            <a:pPr lvl="1">
              <a:lnSpc>
                <a:spcPct val="200000"/>
              </a:lnSpc>
            </a:pPr>
            <a:r>
              <a:rPr lang="pt-BR" sz="2600" dirty="0" err="1" smtClean="0">
                <a:solidFill>
                  <a:srgbClr val="FFFF00"/>
                </a:solidFill>
              </a:rPr>
              <a:t>Poliquimioterapia</a:t>
            </a:r>
            <a:r>
              <a:rPr lang="pt-BR" sz="2600" dirty="0" smtClean="0">
                <a:solidFill>
                  <a:srgbClr val="FFFF00"/>
                </a:solidFill>
              </a:rPr>
              <a:t>: </a:t>
            </a:r>
            <a:r>
              <a:rPr lang="pt-BR" sz="2600" dirty="0" smtClean="0"/>
              <a:t>ciclofosfamida e </a:t>
            </a:r>
            <a:r>
              <a:rPr lang="pt-BR" sz="2600" dirty="0" err="1" smtClean="0"/>
              <a:t>clorambucil</a:t>
            </a:r>
            <a:endParaRPr lang="pt-BR" sz="2600" dirty="0" smtClean="0"/>
          </a:p>
          <a:p>
            <a:pPr lvl="1">
              <a:lnSpc>
                <a:spcPct val="200000"/>
              </a:lnSpc>
            </a:pPr>
            <a:r>
              <a:rPr lang="pt-BR" dirty="0" err="1" smtClean="0">
                <a:solidFill>
                  <a:srgbClr val="FFFF00"/>
                </a:solidFill>
              </a:rPr>
              <a:t>Imunoterapia</a:t>
            </a:r>
            <a:r>
              <a:rPr lang="pt-BR" dirty="0" smtClean="0">
                <a:solidFill>
                  <a:srgbClr val="FFFF00"/>
                </a:solidFill>
              </a:rPr>
              <a:t>  com anticorpo monoclonal </a:t>
            </a:r>
            <a:r>
              <a:rPr lang="pt-BR" dirty="0" err="1" smtClean="0">
                <a:solidFill>
                  <a:srgbClr val="FFFF00"/>
                </a:solidFill>
              </a:rPr>
              <a:t>anti</a:t>
            </a:r>
            <a:r>
              <a:rPr lang="pt-BR" dirty="0" smtClean="0">
                <a:solidFill>
                  <a:srgbClr val="FFFF00"/>
                </a:solidFill>
              </a:rPr>
              <a:t> CD-20</a:t>
            </a:r>
          </a:p>
          <a:p>
            <a:pPr lvl="1">
              <a:lnSpc>
                <a:spcPct val="200000"/>
              </a:lnSpc>
            </a:pPr>
            <a:r>
              <a:rPr lang="pt-BR" sz="2600" dirty="0" smtClean="0">
                <a:solidFill>
                  <a:srgbClr val="FFFF00"/>
                </a:solidFill>
              </a:rPr>
              <a:t>Tratamento combinado</a:t>
            </a:r>
          </a:p>
          <a:p>
            <a:pPr lvl="1">
              <a:lnSpc>
                <a:spcPct val="200000"/>
              </a:lnSpc>
            </a:pPr>
            <a:endParaRPr lang="pt-BR" dirty="0" smtClean="0"/>
          </a:p>
          <a:p>
            <a:pPr lvl="1">
              <a:lnSpc>
                <a:spcPct val="150000"/>
              </a:lnSpc>
            </a:pP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en-US" sz="4000" b="1" dirty="0" err="1" smtClean="0">
                <a:latin typeface="+mn-lt"/>
              </a:rPr>
              <a:t>Prognóstico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435280" cy="4247753"/>
          </a:xfrm>
        </p:spPr>
        <p:txBody>
          <a:bodyPr/>
          <a:lstStyle/>
          <a:p>
            <a:r>
              <a:rPr lang="en-US" sz="2500" dirty="0" err="1" smtClean="0">
                <a:solidFill>
                  <a:schemeClr val="tx1"/>
                </a:solidFill>
              </a:rPr>
              <a:t>Remissão</a:t>
            </a:r>
            <a:r>
              <a:rPr lang="en-US" sz="2500" dirty="0" smtClean="0">
                <a:solidFill>
                  <a:schemeClr val="tx1"/>
                </a:solidFill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</a:rPr>
              <a:t>completa</a:t>
            </a:r>
            <a:r>
              <a:rPr lang="en-US" sz="2500" dirty="0" smtClean="0">
                <a:solidFill>
                  <a:schemeClr val="tx1"/>
                </a:solidFill>
              </a:rPr>
              <a:t>: 73% no LDGCB </a:t>
            </a:r>
          </a:p>
          <a:p>
            <a:pPr marL="0" indent="0">
              <a:buNone/>
            </a:pPr>
            <a:r>
              <a:rPr lang="en-US" sz="2500" dirty="0" smtClean="0">
                <a:solidFill>
                  <a:schemeClr val="tx1"/>
                </a:solidFill>
              </a:rPr>
              <a:t>                                            95% no MALT</a:t>
            </a:r>
          </a:p>
          <a:p>
            <a:pPr marL="0" indent="0">
              <a:buNone/>
            </a:pPr>
            <a:endParaRPr lang="en-US" sz="2500" dirty="0" smtClean="0">
              <a:solidFill>
                <a:schemeClr val="tx1"/>
              </a:solidFill>
            </a:endParaRPr>
          </a:p>
          <a:p>
            <a:endParaRPr lang="en-US" sz="2500" dirty="0">
              <a:solidFill>
                <a:schemeClr val="tx1"/>
              </a:solidFill>
            </a:endParaRPr>
          </a:p>
          <a:p>
            <a:r>
              <a:rPr lang="en-US" sz="2500" dirty="0" err="1" smtClean="0">
                <a:solidFill>
                  <a:schemeClr val="tx1"/>
                </a:solidFill>
              </a:rPr>
              <a:t>Sobrevida</a:t>
            </a:r>
            <a:r>
              <a:rPr lang="en-US" sz="2500" dirty="0" smtClean="0">
                <a:solidFill>
                  <a:schemeClr val="tx1"/>
                </a:solidFill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</a:rPr>
              <a:t>livre</a:t>
            </a:r>
            <a:r>
              <a:rPr lang="en-US" sz="2500" dirty="0" smtClean="0">
                <a:solidFill>
                  <a:schemeClr val="tx1"/>
                </a:solidFill>
              </a:rPr>
              <a:t> da </a:t>
            </a:r>
            <a:r>
              <a:rPr lang="en-US" sz="2500" dirty="0" err="1" smtClean="0">
                <a:solidFill>
                  <a:schemeClr val="tx1"/>
                </a:solidFill>
              </a:rPr>
              <a:t>doença</a:t>
            </a:r>
            <a:r>
              <a:rPr lang="en-US" sz="2500" dirty="0" smtClean="0">
                <a:solidFill>
                  <a:schemeClr val="tx1"/>
                </a:solidFill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</a:rPr>
              <a:t>em</a:t>
            </a:r>
            <a:r>
              <a:rPr lang="en-US" sz="2500" dirty="0" smtClean="0">
                <a:solidFill>
                  <a:schemeClr val="tx1"/>
                </a:solidFill>
              </a:rPr>
              <a:t> 7 </a:t>
            </a:r>
            <a:r>
              <a:rPr lang="en-US" sz="2500" dirty="0" err="1" smtClean="0">
                <a:solidFill>
                  <a:schemeClr val="tx1"/>
                </a:solidFill>
              </a:rPr>
              <a:t>anos</a:t>
            </a:r>
            <a:r>
              <a:rPr lang="en-US" sz="2500" dirty="0" smtClean="0">
                <a:solidFill>
                  <a:schemeClr val="tx1"/>
                </a:solidFill>
              </a:rPr>
              <a:t>: </a:t>
            </a:r>
            <a:r>
              <a:rPr lang="en-US" sz="2500" dirty="0">
                <a:solidFill>
                  <a:schemeClr val="tx1"/>
                </a:solidFill>
              </a:rPr>
              <a:t>85% no LDGCB </a:t>
            </a:r>
            <a:endParaRPr lang="en-US" sz="25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500" dirty="0" smtClean="0">
                <a:solidFill>
                  <a:schemeClr val="tx1"/>
                </a:solidFill>
              </a:rPr>
              <a:t>                                                                              94% no MALT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8572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sz="4800" dirty="0" err="1" smtClean="0"/>
              <a:t>Obrigada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286937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+mn-lt"/>
              </a:rPr>
              <a:t>EXAME FÍSICO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40768"/>
            <a:ext cx="8535892" cy="4940955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sz="2400" dirty="0" smtClean="0">
                <a:solidFill>
                  <a:schemeClr val="tx1"/>
                </a:solidFill>
              </a:rPr>
              <a:t>REG, emagrecida, descorada, hidratada</a:t>
            </a:r>
          </a:p>
          <a:p>
            <a:pPr marL="0" indent="0">
              <a:lnSpc>
                <a:spcPct val="150000"/>
              </a:lnSpc>
            </a:pPr>
            <a:r>
              <a:rPr lang="pt-BR" sz="2400" dirty="0" smtClean="0">
                <a:solidFill>
                  <a:schemeClr val="tx1"/>
                </a:solidFill>
              </a:rPr>
              <a:t> Abdome flácido, emagrecido, discretamente doloroso à palpação do </a:t>
            </a:r>
            <a:r>
              <a:rPr lang="pt-BR" sz="2400" dirty="0" err="1" smtClean="0">
                <a:solidFill>
                  <a:schemeClr val="tx1"/>
                </a:solidFill>
              </a:rPr>
              <a:t>epigastro</a:t>
            </a:r>
            <a:r>
              <a:rPr lang="pt-BR" sz="2400" dirty="0" smtClean="0">
                <a:solidFill>
                  <a:schemeClr val="tx1"/>
                </a:solidFill>
              </a:rPr>
              <a:t>, sem </a:t>
            </a:r>
            <a:r>
              <a:rPr lang="pt-BR" sz="2400" dirty="0" err="1" smtClean="0">
                <a:solidFill>
                  <a:schemeClr val="tx1"/>
                </a:solidFill>
              </a:rPr>
              <a:t>visceromegalias</a:t>
            </a:r>
            <a:endParaRPr lang="pt-BR" sz="2400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t-BR" b="1" dirty="0" smtClean="0">
                <a:solidFill>
                  <a:srgbClr val="FFFF00"/>
                </a:solidFill>
              </a:rPr>
              <a:t>EXAMES LABORATORIAIS</a:t>
            </a:r>
          </a:p>
          <a:p>
            <a:pPr marL="0" indent="0">
              <a:lnSpc>
                <a:spcPct val="150000"/>
              </a:lnSpc>
            </a:pPr>
            <a:endParaRPr lang="pt-BR" sz="2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699792" y="4149080"/>
          <a:ext cx="3960440" cy="2227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1440160"/>
              </a:tblGrid>
              <a:tr h="556926">
                <a:tc>
                  <a:txBody>
                    <a:bodyPr/>
                    <a:lstStyle/>
                    <a:p>
                      <a:r>
                        <a:rPr lang="pt-BR" sz="2400" b="0" dirty="0" err="1" smtClean="0">
                          <a:solidFill>
                            <a:schemeClr val="bg2"/>
                          </a:solidFill>
                        </a:rPr>
                        <a:t>Hb</a:t>
                      </a:r>
                      <a:endParaRPr lang="pt-BR" sz="2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0" dirty="0" smtClean="0">
                          <a:solidFill>
                            <a:schemeClr val="bg2"/>
                          </a:solidFill>
                        </a:rPr>
                        <a:t>8,4</a:t>
                      </a:r>
                      <a:endParaRPr lang="pt-BR" sz="24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56926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Leucócitos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10.900</a:t>
                      </a:r>
                      <a:endParaRPr lang="pt-BR" sz="2400" dirty="0"/>
                    </a:p>
                  </a:txBody>
                  <a:tcPr/>
                </a:tc>
              </a:tr>
              <a:tr h="556926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Plaquetas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635.000</a:t>
                      </a:r>
                      <a:endParaRPr lang="pt-BR" sz="2400" dirty="0"/>
                    </a:p>
                  </a:txBody>
                  <a:tcPr/>
                </a:tc>
              </a:tr>
              <a:tr h="556926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Albumina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1,6</a:t>
                      </a:r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43429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67544" y="2636912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noProof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ENDOSCOPIA DIGESTIVA ALTA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4078097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INFOMA DEBORA 1.mo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267744" y="1268760"/>
            <a:ext cx="5112568" cy="3834426"/>
          </a:xfrm>
          <a:prstGeom prst="rect">
            <a:avLst/>
          </a:prstGeom>
        </p:spPr>
      </p:pic>
    </p:spTree>
  </p:cSld>
  <p:clrMapOvr>
    <a:masterClrMapping/>
  </p:clrMapOvr>
  <p:transition advTm="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5396"/>
            <a:ext cx="9324528" cy="699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67544" y="2636912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TOMOGRAFIA TÓRAX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4078097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uniãoestomago 16 05">
  <a:themeElements>
    <a:clrScheme name="">
      <a:dk1>
        <a:srgbClr val="000000"/>
      </a:dk1>
      <a:lt1>
        <a:srgbClr val="FFFFFF"/>
      </a:lt1>
      <a:dk2>
        <a:srgbClr val="0A008A"/>
      </a:dk2>
      <a:lt2>
        <a:srgbClr val="FFFFCC"/>
      </a:lt2>
      <a:accent1>
        <a:srgbClr val="8D8DB3"/>
      </a:accent1>
      <a:accent2>
        <a:srgbClr val="B2B2B2"/>
      </a:accent2>
      <a:accent3>
        <a:srgbClr val="AAAAC4"/>
      </a:accent3>
      <a:accent4>
        <a:srgbClr val="DADADA"/>
      </a:accent4>
      <a:accent5>
        <a:srgbClr val="C5C5D6"/>
      </a:accent5>
      <a:accent6>
        <a:srgbClr val="A1A1A1"/>
      </a:accent6>
      <a:hlink>
        <a:srgbClr val="6F89F7"/>
      </a:hlink>
      <a:folHlink>
        <a:srgbClr val="4F56AD"/>
      </a:folHlink>
    </a:clrScheme>
    <a:fontScheme name="Escritório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reuniãoestomago 16 05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uniãoestomago 16 05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uniãoestomago 16 05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uniãoestomago 16 05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uniãoestomago 16 0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uniãoestomago 16 0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uniãoestomago 16 0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29298</TotalTime>
  <Words>1630</Words>
  <Application>Microsoft Office PowerPoint</Application>
  <PresentationFormat>Apresentação na tela (4:3)</PresentationFormat>
  <Paragraphs>257</Paragraphs>
  <Slides>35</Slides>
  <Notes>10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reuniãoestomago 16 05</vt:lpstr>
      <vt:lpstr>Reunião Anatomoendoscópica</vt:lpstr>
      <vt:lpstr> </vt:lpstr>
      <vt:lpstr>ANAMNESE</vt:lpstr>
      <vt:lpstr>EXAME FÍSICO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ANATOMOPATOLÓGICO</vt:lpstr>
      <vt:lpstr>Slide 15</vt:lpstr>
      <vt:lpstr>Slide 16</vt:lpstr>
      <vt:lpstr>Slide 17</vt:lpstr>
      <vt:lpstr>Slide 18</vt:lpstr>
      <vt:lpstr>Slide 19</vt:lpstr>
      <vt:lpstr>Slide 20</vt:lpstr>
      <vt:lpstr>ANATOMOPATOLÓGICO</vt:lpstr>
      <vt:lpstr>IMUNO-HISTOQUÍMICA</vt:lpstr>
      <vt:lpstr> EVOLUÇÃO CLÍNICA </vt:lpstr>
      <vt:lpstr>SVO</vt:lpstr>
      <vt:lpstr>SVO</vt:lpstr>
      <vt:lpstr>LINFOMAS </vt:lpstr>
      <vt:lpstr>LINFOMAS GÁSTRICOS</vt:lpstr>
      <vt:lpstr>LINFOMAS GÁSTRICOS</vt:lpstr>
      <vt:lpstr>Slide 29</vt:lpstr>
      <vt:lpstr>Linfoma Difuso de Grandes Células B</vt:lpstr>
      <vt:lpstr>Estadiamento</vt:lpstr>
      <vt:lpstr>Estadiamento </vt:lpstr>
      <vt:lpstr>Tratamento</vt:lpstr>
      <vt:lpstr>Prognóstico</vt:lpstr>
      <vt:lpstr>Slide 35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Renião Semanal de Complicacões e Óbitos</dc:title>
  <dc:creator>HOME</dc:creator>
  <cp:lastModifiedBy>suzidarley.rodrigues</cp:lastModifiedBy>
  <cp:revision>629</cp:revision>
  <dcterms:created xsi:type="dcterms:W3CDTF">2003-09-01T14:41:50Z</dcterms:created>
  <dcterms:modified xsi:type="dcterms:W3CDTF">2014-04-30T20:41:43Z</dcterms:modified>
</cp:coreProperties>
</file>